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4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9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30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1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32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35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6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7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38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39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40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41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42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78" r:id="rId2"/>
    <p:sldId id="267" r:id="rId3"/>
    <p:sldId id="273" r:id="rId4"/>
    <p:sldId id="263" r:id="rId5"/>
    <p:sldId id="297" r:id="rId6"/>
    <p:sldId id="315" r:id="rId7"/>
    <p:sldId id="298" r:id="rId8"/>
    <p:sldId id="264" r:id="rId9"/>
    <p:sldId id="299" r:id="rId10"/>
    <p:sldId id="300" r:id="rId11"/>
    <p:sldId id="301" r:id="rId12"/>
    <p:sldId id="324" r:id="rId13"/>
    <p:sldId id="323" r:id="rId14"/>
    <p:sldId id="302" r:id="rId15"/>
    <p:sldId id="325" r:id="rId16"/>
    <p:sldId id="326" r:id="rId17"/>
    <p:sldId id="304" r:id="rId18"/>
    <p:sldId id="305" r:id="rId19"/>
    <p:sldId id="289" r:id="rId20"/>
    <p:sldId id="308" r:id="rId21"/>
    <p:sldId id="321" r:id="rId22"/>
    <p:sldId id="322" r:id="rId23"/>
    <p:sldId id="338" r:id="rId24"/>
    <p:sldId id="303" r:id="rId25"/>
    <p:sldId id="327" r:id="rId26"/>
    <p:sldId id="328" r:id="rId27"/>
    <p:sldId id="306" r:id="rId28"/>
    <p:sldId id="320" r:id="rId29"/>
    <p:sldId id="307" r:id="rId30"/>
    <p:sldId id="329" r:id="rId31"/>
    <p:sldId id="330" r:id="rId32"/>
    <p:sldId id="331" r:id="rId33"/>
    <p:sldId id="332" r:id="rId34"/>
    <p:sldId id="309" r:id="rId35"/>
    <p:sldId id="310" r:id="rId36"/>
    <p:sldId id="312" r:id="rId37"/>
    <p:sldId id="313" r:id="rId38"/>
    <p:sldId id="314" r:id="rId39"/>
    <p:sldId id="316" r:id="rId40"/>
    <p:sldId id="317" r:id="rId41"/>
    <p:sldId id="333" r:id="rId42"/>
    <p:sldId id="334" r:id="rId43"/>
    <p:sldId id="335" r:id="rId44"/>
    <p:sldId id="336" r:id="rId45"/>
    <p:sldId id="337" r:id="rId46"/>
    <p:sldId id="295" r:id="rId47"/>
  </p:sldIdLst>
  <p:sldSz cx="10693400" cy="7561263"/>
  <p:notesSz cx="6797675" cy="9929813"/>
  <p:custDataLst>
    <p:tags r:id="rId50"/>
  </p:custDataLst>
  <p:defaultTextStyle>
    <a:defPPr>
      <a:defRPr lang="de-DE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0">
          <p15:clr>
            <a:srgbClr val="A4A3A4"/>
          </p15:clr>
        </p15:guide>
        <p15:guide id="2" orient="horz" pos="1496">
          <p15:clr>
            <a:srgbClr val="A4A3A4"/>
          </p15:clr>
        </p15:guide>
        <p15:guide id="3" orient="horz" pos="4490">
          <p15:clr>
            <a:srgbClr val="A4A3A4"/>
          </p15:clr>
        </p15:guide>
        <p15:guide id="4" pos="3232">
          <p15:clr>
            <a:srgbClr val="A4A3A4"/>
          </p15:clr>
        </p15:guide>
        <p15:guide id="5" pos="3504">
          <p15:clr>
            <a:srgbClr val="A4A3A4"/>
          </p15:clr>
        </p15:guide>
        <p15:guide id="6" pos="193">
          <p15:clr>
            <a:srgbClr val="A4A3A4"/>
          </p15:clr>
        </p15:guide>
        <p15:guide id="7" pos="65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6010" userDrawn="1">
          <p15:clr>
            <a:srgbClr val="A4A3A4"/>
          </p15:clr>
        </p15:guide>
        <p15:guide id="2" pos="3985" userDrawn="1">
          <p15:clr>
            <a:srgbClr val="A4A3A4"/>
          </p15:clr>
        </p15:guide>
        <p15:guide id="3" pos="29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5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68" autoAdjust="0"/>
    <p:restoredTop sz="94660"/>
  </p:normalViewPr>
  <p:slideViewPr>
    <p:cSldViewPr showGuides="1">
      <p:cViewPr varScale="1">
        <p:scale>
          <a:sx n="83" d="100"/>
          <a:sy n="83" d="100"/>
        </p:scale>
        <p:origin x="538" y="62"/>
      </p:cViewPr>
      <p:guideLst>
        <p:guide orient="horz" pos="1020"/>
        <p:guide orient="horz" pos="1496"/>
        <p:guide orient="horz" pos="4490"/>
        <p:guide pos="3232"/>
        <p:guide pos="3504"/>
        <p:guide pos="193"/>
        <p:guide pos="654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828" y="102"/>
      </p:cViewPr>
      <p:guideLst>
        <p:guide orient="horz" pos="6010"/>
        <p:guide pos="3985"/>
        <p:guide pos="29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de-DE" sz="1400" b="1" i="0" u="none" strike="noStrike" kern="1200" spc="0" baseline="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de-DE" sz="1400" b="1" i="0" u="none" strike="noStrike" kern="1200" spc="0" baseline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ANZAHL DER HAUSHALTE IM GEBÄUDE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de-DE" sz="1400" b="1" i="0" u="none" strike="noStrike" kern="1200" spc="0" baseline="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Diagramme!$G$2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4474A933-6CF8-4CB2-B1B0-C27F9A1F2936}" type="VALUE">
                      <a:rPr lang="en-US"/>
                      <a:pPr/>
                      <a:t>[WERT]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516-4ADD-B6F5-7D15182FD18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Diagramme!$I$2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16-4ADD-B6F5-7D15182FD185}"/>
            </c:ext>
          </c:extLst>
        </c:ser>
        <c:ser>
          <c:idx val="1"/>
          <c:order val="1"/>
          <c:tx>
            <c:strRef>
              <c:f>Diagramme!$G$3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4AD4DB79-FC56-4067-AAD2-A67751A4973F}" type="VALUE">
                      <a:rPr lang="en-US"/>
                      <a:pPr/>
                      <a:t>[WERT]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516-4ADD-B6F5-7D15182FD18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Diagramme!$I$3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516-4ADD-B6F5-7D15182FD185}"/>
            </c:ext>
          </c:extLst>
        </c:ser>
        <c:ser>
          <c:idx val="2"/>
          <c:order val="2"/>
          <c:tx>
            <c:strRef>
              <c:f>Diagramme!$G$4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2A9D42CC-B71E-4086-8B72-0AE513DFAD86}" type="VALUE">
                      <a:rPr lang="en-US"/>
                      <a:pPr/>
                      <a:t>[WERT]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516-4ADD-B6F5-7D15182FD18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Diagramme!$I$4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516-4ADD-B6F5-7D15182FD185}"/>
            </c:ext>
          </c:extLst>
        </c:ser>
        <c:ser>
          <c:idx val="3"/>
          <c:order val="3"/>
          <c:tx>
            <c:strRef>
              <c:f>Diagramme!$G$5</c:f>
              <c:strCache>
                <c:ptCount val="1"/>
                <c:pt idx="0">
                  <c:v>&gt;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B2EFE6E0-7122-4C26-A29E-945735782C3E}" type="VALUE">
                      <a:rPr lang="en-US"/>
                      <a:pPr/>
                      <a:t>[WERT]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516-4ADD-B6F5-7D15182FD185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Diagramme!$I$5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516-4ADD-B6F5-7D15182FD18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58209416"/>
        <c:axId val="358206280"/>
      </c:barChart>
      <c:catAx>
        <c:axId val="358209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8206280"/>
        <c:crosses val="autoZero"/>
        <c:auto val="1"/>
        <c:lblAlgn val="ctr"/>
        <c:lblOffset val="100"/>
        <c:noMultiLvlLbl val="0"/>
      </c:catAx>
      <c:valAx>
        <c:axId val="3582062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58209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de-DE" sz="12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de-DE" sz="12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Erneuerungsbedarf an Gewerken</a:t>
            </a:r>
          </a:p>
        </c:rich>
      </c:tx>
      <c:layout>
        <c:manualLayout>
          <c:xMode val="edge"/>
          <c:yMode val="edge"/>
          <c:x val="0.2678016666666666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de-DE" sz="1200" b="1" i="0" u="none" strike="noStrike" kern="1200" baseline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34703018518518519"/>
          <c:y val="0.13473388743073791"/>
          <c:w val="0.61411796296296295"/>
          <c:h val="0.75871861111111116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Diagramme!$AS$2:$AS$11</c:f>
              <c:strCache>
                <c:ptCount val="10"/>
                <c:pt idx="0">
                  <c:v>Dach</c:v>
                </c:pt>
                <c:pt idx="1">
                  <c:v>Fassade</c:v>
                </c:pt>
                <c:pt idx="2">
                  <c:v>Fenster</c:v>
                </c:pt>
                <c:pt idx="3">
                  <c:v>Ellektroinstallation</c:v>
                </c:pt>
                <c:pt idx="4">
                  <c:v>Sanitärausstattung</c:v>
                </c:pt>
                <c:pt idx="5">
                  <c:v>Heizung / Kamin</c:v>
                </c:pt>
                <c:pt idx="6">
                  <c:v>Innensanierung</c:v>
                </c:pt>
                <c:pt idx="7">
                  <c:v>Außenanlage</c:v>
                </c:pt>
                <c:pt idx="8">
                  <c:v>Sonstiges</c:v>
                </c:pt>
                <c:pt idx="9">
                  <c:v>kein Bedarf</c:v>
                </c:pt>
              </c:strCache>
            </c:strRef>
          </c:cat>
          <c:val>
            <c:numRef>
              <c:f>Diagramme!$AT$2:$AT$11</c:f>
              <c:numCache>
                <c:formatCode>General</c:formatCode>
                <c:ptCount val="10"/>
                <c:pt idx="0">
                  <c:v>16</c:v>
                </c:pt>
                <c:pt idx="1">
                  <c:v>23</c:v>
                </c:pt>
                <c:pt idx="2">
                  <c:v>19</c:v>
                </c:pt>
                <c:pt idx="3">
                  <c:v>5</c:v>
                </c:pt>
                <c:pt idx="4">
                  <c:v>17</c:v>
                </c:pt>
                <c:pt idx="5">
                  <c:v>19</c:v>
                </c:pt>
                <c:pt idx="6">
                  <c:v>14</c:v>
                </c:pt>
                <c:pt idx="7">
                  <c:v>13</c:v>
                </c:pt>
                <c:pt idx="8">
                  <c:v>13</c:v>
                </c:pt>
                <c:pt idx="9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6E-4BF3-A8C4-ACDEB71EF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422726200"/>
        <c:axId val="422719928"/>
      </c:barChart>
      <c:catAx>
        <c:axId val="42272620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2719928"/>
        <c:crosses val="autoZero"/>
        <c:auto val="1"/>
        <c:lblAlgn val="ctr"/>
        <c:lblOffset val="100"/>
        <c:noMultiLvlLbl val="0"/>
      </c:catAx>
      <c:valAx>
        <c:axId val="422719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27262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de-DE" sz="12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de-DE" sz="1200" b="1" i="0" u="none" strike="noStrike" kern="1200" baseline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Sind Maßnahmen geplant?</a:t>
            </a:r>
          </a:p>
        </c:rich>
      </c:tx>
      <c:layout>
        <c:manualLayout>
          <c:xMode val="edge"/>
          <c:yMode val="edge"/>
          <c:x val="0.31483840547859548"/>
          <c:y val="0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de-DE" sz="1200" b="1" i="0" u="none" strike="noStrike" kern="1200" baseline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title>
    <c:autoTitleDeleted val="0"/>
    <c:view3D>
      <c:rotX val="15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027831774410084E-3"/>
          <c:y val="0"/>
          <c:w val="0.99453148148148152"/>
          <c:h val="1"/>
        </c:manualLayout>
      </c:layout>
      <c:pie3DChart>
        <c:varyColors val="1"/>
        <c:ser>
          <c:idx val="0"/>
          <c:order val="0"/>
          <c:tx>
            <c:strRef>
              <c:f>Diagramme!$AY$2:$AY$5</c:f>
              <c:strCache>
                <c:ptCount val="4"/>
                <c:pt idx="0">
                  <c:v>ja</c:v>
                </c:pt>
                <c:pt idx="1">
                  <c:v>nein</c:v>
                </c:pt>
                <c:pt idx="2">
                  <c:v>vielleicht</c:v>
                </c:pt>
                <c:pt idx="3">
                  <c:v>keine Angabe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94-4C0F-8F1C-AF6A0E0A2D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A94-4C0F-8F1C-AF6A0E0A2DE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A94-4C0F-8F1C-AF6A0E0A2DE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A94-4C0F-8F1C-AF6A0E0A2DE4}"/>
              </c:ext>
            </c:extLst>
          </c:dPt>
          <c:dLbls>
            <c:dLbl>
              <c:idx val="0"/>
              <c:layout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94-4C0F-8F1C-AF6A0E0A2DE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4269593283643967"/>
                  <c:y val="-0.218075422966980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94-4C0F-8F1C-AF6A0E0A2DE4}"/>
                </c:ext>
                <c:ext xmlns:c15="http://schemas.microsoft.com/office/drawing/2012/chart" uri="{CE6537A1-D6FC-4f65-9D91-7224C49458BB}">
                  <c15:layout>
                    <c:manualLayout>
                      <c:w val="0.14314401792093659"/>
                      <c:h val="0.2243476312483053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3.6994610499389287E-3"/>
                  <c:y val="-0.229903079353482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defRPr>
                    </a:pPr>
                    <a:fld id="{F72136E3-9A27-4BF2-94BF-A2E706FCD00A}" type="CATEGORYNAME">
                      <a:rPr lang="en-US" sz="1000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en-US" sz="1000" baseline="0">
                        <a:solidFill>
                          <a:schemeClr val="bg1"/>
                        </a:solidFill>
                      </a:rPr>
                      <a:t>
</a:t>
                    </a:r>
                    <a:fld id="{A00696D6-9C45-4F83-BB30-0D08E030D0A2}" type="PERCENTAGE">
                      <a:rPr lang="en-US" sz="1000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en-US" sz="1000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A94-4C0F-8F1C-AF6A0E0A2DE4}"/>
                </c:ext>
                <c:ext xmlns:c15="http://schemas.microsoft.com/office/drawing/2012/chart" uri="{CE6537A1-D6FC-4f65-9D91-7224C49458BB}">
                  <c15:layout>
                    <c:manualLayout>
                      <c:w val="0.31580395255098637"/>
                      <c:h val="0.1954114669195678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9233061745407939"/>
                  <c:y val="4.94028918807645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defRPr>
                    </a:pPr>
                    <a:fld id="{83B949E1-3E90-4B36-8A1C-4ACFFDBCD4DF}" type="CATEGORYNAME">
                      <a:rPr lang="en-US" sz="1000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en-US" sz="1000" baseline="0" dirty="0">
                        <a:solidFill>
                          <a:schemeClr val="bg1"/>
                        </a:solidFill>
                      </a:rPr>
                      <a:t/>
                    </a:r>
                    <a:br>
                      <a:rPr lang="en-US" sz="1000" baseline="0" dirty="0">
                        <a:solidFill>
                          <a:schemeClr val="bg1"/>
                        </a:solidFill>
                      </a:rPr>
                    </a:br>
                    <a:fld id="{391C5E5F-62DE-45AF-880E-EAA24B3E9AFB}" type="PERCENTAGE">
                      <a:rPr lang="en-US" sz="1000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en-US" sz="1000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A94-4C0F-8F1C-AF6A0E0A2DE4}"/>
                </c:ext>
                <c:ext xmlns:c15="http://schemas.microsoft.com/office/drawing/2012/chart" uri="{CE6537A1-D6FC-4f65-9D91-7224C49458BB}">
                  <c15:layout>
                    <c:manualLayout>
                      <c:w val="0.23131342624230775"/>
                      <c:h val="0.22210005316969086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Diagramme!$AY$2:$AY$5</c:f>
              <c:strCache>
                <c:ptCount val="4"/>
                <c:pt idx="0">
                  <c:v>ja</c:v>
                </c:pt>
                <c:pt idx="1">
                  <c:v>nein</c:v>
                </c:pt>
                <c:pt idx="2">
                  <c:v>vielleicht</c:v>
                </c:pt>
                <c:pt idx="3">
                  <c:v>keine Angabe</c:v>
                </c:pt>
              </c:strCache>
            </c:strRef>
          </c:cat>
          <c:val>
            <c:numRef>
              <c:f>Diagramme!$AZ$2:$AZ$5</c:f>
              <c:numCache>
                <c:formatCode>General</c:formatCode>
                <c:ptCount val="4"/>
                <c:pt idx="0">
                  <c:v>28</c:v>
                </c:pt>
                <c:pt idx="1">
                  <c:v>8</c:v>
                </c:pt>
                <c:pt idx="2">
                  <c:v>15</c:v>
                </c:pt>
                <c:pt idx="3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A94-4C0F-8F1C-AF6A0E0A2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de-DE" sz="12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de-DE" sz="12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Beratungstermin erwünscht</a:t>
            </a:r>
          </a:p>
        </c:rich>
      </c:tx>
      <c:layout>
        <c:manualLayout>
          <c:xMode val="edge"/>
          <c:yMode val="edge"/>
          <c:x val="0.28128012508696126"/>
          <c:y val="5.3543884298782778E-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de-DE" sz="1200" b="1" i="0" u="none" strike="noStrike" kern="1200" baseline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title>
    <c:autoTitleDeleted val="0"/>
    <c:view3D>
      <c:rotX val="15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841576782968752E-3"/>
          <c:y val="0"/>
          <c:w val="0.99453148148148152"/>
          <c:h val="1"/>
        </c:manualLayout>
      </c:layout>
      <c:pie3DChart>
        <c:varyColors val="1"/>
        <c:ser>
          <c:idx val="0"/>
          <c:order val="0"/>
          <c:tx>
            <c:strRef>
              <c:f>Diagramme!$AT$38:$AT$40</c:f>
              <c:strCache>
                <c:ptCount val="3"/>
                <c:pt idx="0">
                  <c:v>ja</c:v>
                </c:pt>
                <c:pt idx="1">
                  <c:v>nein</c:v>
                </c:pt>
                <c:pt idx="2">
                  <c:v>keine Angabe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EF-4A79-90CF-AF358AA464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EF-4A79-90CF-AF358AA464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EF-4A79-90CF-AF358AA46458}"/>
              </c:ext>
            </c:extLst>
          </c:dPt>
          <c:dLbls>
            <c:dLbl>
              <c:idx val="0"/>
              <c:layout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AEF-4A79-90CF-AF358AA4645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332948715618598E-3"/>
                  <c:y val="-0.4765899455353097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AEF-4A79-90CF-AF358AA46458}"/>
                </c:ext>
                <c:ext xmlns:c15="http://schemas.microsoft.com/office/drawing/2012/chart" uri="{CE6537A1-D6FC-4f65-9D91-7224C49458BB}">
                  <c15:layout>
                    <c:manualLayout>
                      <c:w val="0.13608973404702882"/>
                      <c:h val="0.2331332152584017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021468293694019"/>
                  <c:y val="6.3140500541791322E-2"/>
                </c:manualLayout>
              </c:layout>
              <c:tx>
                <c:rich>
                  <a:bodyPr/>
                  <a:lstStyle/>
                  <a:p>
                    <a:fld id="{F616B0A0-E33B-4655-9F92-B545DC481703}" type="CATEGORYNAME">
                      <a:rPr lang="en-US"/>
                      <a:pPr/>
                      <a:t>[RUBRIKENNAME]</a:t>
                    </a:fld>
                    <a:r>
                      <a:rPr lang="en-US" baseline="0"/>
                      <a:t>
</a:t>
                    </a:r>
                    <a:fld id="{46BC3E3A-2819-42E3-AB9B-277D07F4F911}" type="PERCENTAGE">
                      <a:rPr lang="en-US" baseline="0"/>
                      <a:pPr/>
                      <a:t>[PROZENTSATZ]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AEF-4A79-90CF-AF358AA46458}"/>
                </c:ext>
                <c:ext xmlns:c15="http://schemas.microsoft.com/office/drawing/2012/chart" uri="{CE6537A1-D6FC-4f65-9D91-7224C49458BB}">
                  <c15:layout>
                    <c:manualLayout>
                      <c:w val="0.25931740704643375"/>
                      <c:h val="0.17937324278809849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Diagramme!$AT$38:$AT$40</c:f>
              <c:strCache>
                <c:ptCount val="3"/>
                <c:pt idx="0">
                  <c:v>ja</c:v>
                </c:pt>
                <c:pt idx="1">
                  <c:v>nein</c:v>
                </c:pt>
                <c:pt idx="2">
                  <c:v>keine Angabe</c:v>
                </c:pt>
              </c:strCache>
            </c:strRef>
          </c:cat>
          <c:val>
            <c:numRef>
              <c:f>Diagramme!$AU$38:$AU$40</c:f>
              <c:numCache>
                <c:formatCode>General</c:formatCode>
                <c:ptCount val="3"/>
                <c:pt idx="0">
                  <c:v>15</c:v>
                </c:pt>
                <c:pt idx="1">
                  <c:v>30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AEF-4A79-90CF-AF358AA46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baseline="0">
          <a:solidFill>
            <a:schemeClr val="bg1"/>
          </a:solidFill>
        </a:defRPr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de-DE" sz="1400" b="1" i="0" u="none" strike="noStrike" kern="1200" cap="all" spc="5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de-DE" sz="1400" b="1" i="0" u="none" strike="noStrike" kern="1200" cap="all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Baujahr des Gebäudes</a:t>
            </a:r>
          </a:p>
        </c:rich>
      </c:tx>
      <c:layout>
        <c:manualLayout>
          <c:xMode val="edge"/>
          <c:yMode val="edge"/>
          <c:x val="0.58341494927437332"/>
          <c:y val="3.5893479819079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de-DE" sz="1400" b="1" i="0" u="none" strike="noStrike" kern="1200" cap="all" spc="50" baseline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2.3315226786770393E-2"/>
          <c:y val="4.2049226929095455E-2"/>
          <c:w val="0.41252918429552793"/>
          <c:h val="0.9387042288980567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2C-40A1-843F-1A40433EBF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82C-40A1-843F-1A40433EBF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82C-40A1-843F-1A40433EBF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82C-40A1-843F-1A40433EBF7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82C-40A1-843F-1A40433EBF7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82C-40A1-843F-1A40433EBF7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82C-40A1-843F-1A40433EBF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Diagramme!$A$2:$A$6</c:f>
              <c:strCache>
                <c:ptCount val="5"/>
                <c:pt idx="0">
                  <c:v>2020 - 2000</c:v>
                </c:pt>
                <c:pt idx="1">
                  <c:v>1980 - 1999</c:v>
                </c:pt>
                <c:pt idx="2">
                  <c:v>1960 - 1979</c:v>
                </c:pt>
                <c:pt idx="3">
                  <c:v>1900 - 1960</c:v>
                </c:pt>
                <c:pt idx="4">
                  <c:v>vor 1900</c:v>
                </c:pt>
              </c:strCache>
            </c:strRef>
          </c:cat>
          <c:val>
            <c:numRef>
              <c:f>Diagramme!$B$2:$B$6</c:f>
              <c:numCache>
                <c:formatCode>General</c:formatCode>
                <c:ptCount val="5"/>
                <c:pt idx="0">
                  <c:v>3</c:v>
                </c:pt>
                <c:pt idx="1">
                  <c:v>12</c:v>
                </c:pt>
                <c:pt idx="2">
                  <c:v>6</c:v>
                </c:pt>
                <c:pt idx="3">
                  <c:v>8</c:v>
                </c:pt>
                <c:pt idx="4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82C-40A1-843F-1A40433EBF74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F82C-40A1-843F-1A40433EBF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F82C-40A1-843F-1A40433EBF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F82C-40A1-843F-1A40433EBF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F82C-40A1-843F-1A40433EBF7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F82C-40A1-843F-1A40433EBF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Diagramme!$A$2:$A$6</c:f>
              <c:strCache>
                <c:ptCount val="5"/>
                <c:pt idx="0">
                  <c:v>2020 - 2000</c:v>
                </c:pt>
                <c:pt idx="1">
                  <c:v>1980 - 1999</c:v>
                </c:pt>
                <c:pt idx="2">
                  <c:v>1960 - 1979</c:v>
                </c:pt>
                <c:pt idx="3">
                  <c:v>1900 - 1960</c:v>
                </c:pt>
                <c:pt idx="4">
                  <c:v>vor 1900</c:v>
                </c:pt>
              </c:strCache>
            </c:strRef>
          </c:cat>
          <c:val>
            <c:numRef>
              <c:f>Diagramme!$C$2:$C$6</c:f>
              <c:numCache>
                <c:formatCode>0.00</c:formatCode>
                <c:ptCount val="5"/>
                <c:pt idx="0">
                  <c:v>6</c:v>
                </c:pt>
                <c:pt idx="1">
                  <c:v>24</c:v>
                </c:pt>
                <c:pt idx="2">
                  <c:v>12</c:v>
                </c:pt>
                <c:pt idx="3">
                  <c:v>16</c:v>
                </c:pt>
                <c:pt idx="4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F82C-40A1-843F-1A40433EBF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162758746189894"/>
          <c:y val="0.20090333333333332"/>
          <c:w val="0.25984186342750559"/>
          <c:h val="0.79909666666666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de-DE" sz="1400" b="1" i="0" u="none" strike="noStrike" kern="1200" cap="all" spc="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de-DE" sz="1400" b="1" i="0" u="none" strike="noStrike" kern="1200" cap="all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Haushaltsgröße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de-DE" sz="1400" b="1" i="0" u="none" strike="noStrike" kern="1200" cap="all" spc="0" baseline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5.2220326244947719E-2"/>
          <c:y val="0.16319444444444445"/>
          <c:w val="0.92381453625400367"/>
          <c:h val="0.701836176727908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Diagramme!$G$13:$G$17</c:f>
              <c:strCache>
                <c:ptCount val="5"/>
                <c:pt idx="0">
                  <c:v>1 Person</c:v>
                </c:pt>
                <c:pt idx="1">
                  <c:v>2 Personen</c:v>
                </c:pt>
                <c:pt idx="2">
                  <c:v>3 Personen </c:v>
                </c:pt>
                <c:pt idx="3">
                  <c:v>4 Personen</c:v>
                </c:pt>
                <c:pt idx="4">
                  <c:v>&gt; 4 Personen</c:v>
                </c:pt>
              </c:strCache>
            </c:strRef>
          </c:cat>
          <c:val>
            <c:numRef>
              <c:f>Diagramme!$H$13:$H$17</c:f>
              <c:numCache>
                <c:formatCode>General</c:formatCode>
                <c:ptCount val="5"/>
                <c:pt idx="0">
                  <c:v>5</c:v>
                </c:pt>
                <c:pt idx="1">
                  <c:v>19</c:v>
                </c:pt>
                <c:pt idx="2">
                  <c:v>10</c:v>
                </c:pt>
                <c:pt idx="3">
                  <c:v>4</c:v>
                </c:pt>
                <c:pt idx="4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A5-4D3D-BDB7-84B8FCD31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8209024"/>
        <c:axId val="358208632"/>
      </c:barChart>
      <c:catAx>
        <c:axId val="35820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58208632"/>
        <c:crosses val="autoZero"/>
        <c:auto val="1"/>
        <c:lblAlgn val="ctr"/>
        <c:lblOffset val="100"/>
        <c:noMultiLvlLbl val="0"/>
      </c:catAx>
      <c:valAx>
        <c:axId val="358208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5820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cap="all" spc="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400" b="1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Nutzung: Eigentümer / Mieter / Pächter</a:t>
            </a:r>
          </a:p>
        </c:rich>
      </c:tx>
      <c:layout>
        <c:manualLayout>
          <c:xMode val="edge"/>
          <c:yMode val="edge"/>
          <c:x val="0.16759129629629627"/>
          <c:y val="7.8395061728395062E-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cap="all" spc="0" baseline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de-DE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431926048517201"/>
          <c:w val="0.88711111111111107"/>
          <c:h val="0.8654992645488218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78-4F4F-9493-C4B438124823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78-4F4F-9493-C4B438124823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778-4F4F-9493-C4B438124823}"/>
              </c:ext>
            </c:extLst>
          </c:dPt>
          <c:dLbls>
            <c:dLbl>
              <c:idx val="0"/>
              <c:layout>
                <c:manualLayout>
                  <c:x val="-0.18036953703703712"/>
                  <c:y val="6.7099503308034811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778-4F4F-9493-C4B438124823}"/>
                </c:ext>
                <c:ext xmlns:c15="http://schemas.microsoft.com/office/drawing/2012/chart" uri="{CE6537A1-D6FC-4f65-9D91-7224C49458BB}">
                  <c15:layout>
                    <c:manualLayout>
                      <c:w val="0.1542698148148148"/>
                      <c:h val="0.2073290705529516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8579629629629629"/>
                  <c:y val="-0.16279476657456884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78-4F4F-9493-C4B438124823}"/>
                </c:ext>
                <c:ext xmlns:c15="http://schemas.microsoft.com/office/drawing/2012/chart" uri="{CE6537A1-D6FC-4f65-9D91-7224C49458BB}">
                  <c15:layout>
                    <c:manualLayout>
                      <c:w val="0.13146203703703704"/>
                      <c:h val="0.1753269588442562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2222037037036993E-2"/>
                  <c:y val="0.1990018442719033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778-4F4F-9493-C4B438124823}"/>
                </c:ext>
                <c:ext xmlns:c15="http://schemas.microsoft.com/office/drawing/2012/chart" uri="{CE6537A1-D6FC-4f65-9D91-7224C49458BB}">
                  <c15:layout>
                    <c:manualLayout>
                      <c:w val="0.13846388888888889"/>
                      <c:h val="0.17374621637720394"/>
                    </c:manualLayout>
                  </c15:layout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F81BD"/>
                </a:solidFill>
                <a:round/>
              </a:ln>
              <a:effectLst>
                <a:outerShdw blurRad="50800" dist="38100" dir="2700000" algn="tl" rotWithShape="0">
                  <a:srgbClr val="4F81BD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Diagramme!$Q$2:$Q$4</c:f>
              <c:strCache>
                <c:ptCount val="3"/>
                <c:pt idx="0">
                  <c:v>eigengenutzt</c:v>
                </c:pt>
                <c:pt idx="1">
                  <c:v>vermietet</c:v>
                </c:pt>
                <c:pt idx="2">
                  <c:v>verpachtet</c:v>
                </c:pt>
              </c:strCache>
            </c:strRef>
          </c:cat>
          <c:val>
            <c:numRef>
              <c:f>Diagramme!$S$2:$S$4</c:f>
              <c:numCache>
                <c:formatCode>0.0</c:formatCode>
                <c:ptCount val="3"/>
                <c:pt idx="0">
                  <c:v>61.29032258064516</c:v>
                </c:pt>
                <c:pt idx="1">
                  <c:v>35.483870967741936</c:v>
                </c:pt>
                <c:pt idx="2">
                  <c:v>3.225806451612903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778-4F4F-9493-C4B438124823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>
                <a:solidFill>
                  <a:schemeClr val="accent5">
                    <a:lumMod val="50000"/>
                  </a:schemeClr>
                </a:solidFill>
              </a:rPr>
              <a:t>PKW / Stellplätze - Unterbringung</a:t>
            </a:r>
          </a:p>
        </c:rich>
      </c:tx>
      <c:layout>
        <c:manualLayout>
          <c:xMode val="edge"/>
          <c:yMode val="edge"/>
          <c:x val="7.7181024833698819E-2"/>
          <c:y val="0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1621288367564223"/>
          <c:y val="0.1006904487917146"/>
          <c:w val="0.42863506896503228"/>
          <c:h val="0.89930955120828537"/>
        </c:manualLayout>
      </c:layout>
      <c:pieChart>
        <c:varyColors val="1"/>
        <c:ser>
          <c:idx val="0"/>
          <c:order val="0"/>
          <c:tx>
            <c:strRef>
              <c:f>Diagramme!$W$3:$W$5</c:f>
              <c:strCache>
                <c:ptCount val="3"/>
                <c:pt idx="0">
                  <c:v>in Garage/Carport</c:v>
                </c:pt>
                <c:pt idx="1">
                  <c:v>auf Grundstück</c:v>
                </c:pt>
                <c:pt idx="2">
                  <c:v>im öfftl. Raum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0E-4DE3-BA75-8C93C0D899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0E-4DE3-BA75-8C93C0D899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B0E-4DE3-BA75-8C93C0D899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Diagramme!$W$3:$W$5</c:f>
              <c:strCache>
                <c:ptCount val="3"/>
                <c:pt idx="0">
                  <c:v>in Garage/Carport</c:v>
                </c:pt>
                <c:pt idx="1">
                  <c:v>auf Grundstück</c:v>
                </c:pt>
                <c:pt idx="2">
                  <c:v>im öfftl. Raum</c:v>
                </c:pt>
              </c:strCache>
            </c:strRef>
          </c:cat>
          <c:val>
            <c:numRef>
              <c:f>Diagramme!$X$3:$X$5</c:f>
              <c:numCache>
                <c:formatCode>General</c:formatCode>
                <c:ptCount val="3"/>
                <c:pt idx="0">
                  <c:v>34</c:v>
                </c:pt>
                <c:pt idx="1">
                  <c:v>17</c:v>
                </c:pt>
                <c:pt idx="2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B0E-4DE3-BA75-8C93C0D89953}"/>
            </c:ext>
          </c:extLst>
        </c:ser>
        <c:ser>
          <c:idx val="1"/>
          <c:order val="1"/>
          <c:tx>
            <c:strRef>
              <c:f>Diagramme!$W$4</c:f>
              <c:strCache>
                <c:ptCount val="1"/>
                <c:pt idx="0">
                  <c:v>auf Grundstück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6B0E-4DE3-BA75-8C93C0D899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Diagramme!$W$3:$W$5</c:f>
              <c:strCache>
                <c:ptCount val="3"/>
                <c:pt idx="0">
                  <c:v>in Garage/Carport</c:v>
                </c:pt>
                <c:pt idx="1">
                  <c:v>auf Grundstück</c:v>
                </c:pt>
                <c:pt idx="2">
                  <c:v>im öfftl. Raum</c:v>
                </c:pt>
              </c:strCache>
            </c:strRef>
          </c:cat>
          <c:val>
            <c:numRef>
              <c:f>Diagramme!$X$4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B0E-4DE3-BA75-8C93C0D89953}"/>
            </c:ext>
          </c:extLst>
        </c:ser>
        <c:ser>
          <c:idx val="2"/>
          <c:order val="2"/>
          <c:tx>
            <c:strRef>
              <c:f>Diagramme!$W$5</c:f>
              <c:strCache>
                <c:ptCount val="1"/>
                <c:pt idx="0">
                  <c:v>im öfftl. Raum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B0E-4DE3-BA75-8C93C0D899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Diagramme!$W$3:$W$5</c:f>
              <c:strCache>
                <c:ptCount val="3"/>
                <c:pt idx="0">
                  <c:v>in Garage/Carport</c:v>
                </c:pt>
                <c:pt idx="1">
                  <c:v>auf Grundstück</c:v>
                </c:pt>
                <c:pt idx="2">
                  <c:v>im öfftl. Raum</c:v>
                </c:pt>
              </c:strCache>
            </c:strRef>
          </c:cat>
          <c:val>
            <c:numRef>
              <c:f>Diagramme!$X$5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B0E-4DE3-BA75-8C93C0D8995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9090176960475713"/>
          <c:y val="0.1564192818846579"/>
          <c:w val="0.30582075841853812"/>
          <c:h val="0.840877924756113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de-DE" sz="1200" b="1" i="0" u="none" strike="noStrike" kern="1200" cap="all" spc="5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 b="1" i="0" u="none" strike="noStrike" kern="1200" cap="all" spc="5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PKW / Stellplätze - Unterbringung</a:t>
            </a:r>
          </a:p>
        </c:rich>
      </c:tx>
      <c:layout>
        <c:manualLayout>
          <c:xMode val="edge"/>
          <c:yMode val="edge"/>
          <c:x val="6.311475392369599E-2"/>
          <c:y val="9.3565388914021112E-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de-DE" sz="1200" b="1" i="0" u="none" strike="noStrike" kern="1200" cap="all" spc="5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3925062679240848E-2"/>
          <c:y val="0.10075679655357835"/>
          <c:w val="0.46646683933903588"/>
          <c:h val="0.8793912645216152"/>
        </c:manualLayout>
      </c:layout>
      <c:pieChart>
        <c:varyColors val="1"/>
        <c:ser>
          <c:idx val="0"/>
          <c:order val="0"/>
          <c:tx>
            <c:strRef>
              <c:f>Diagramme!$W$3:$W$5</c:f>
              <c:strCache>
                <c:ptCount val="3"/>
                <c:pt idx="0">
                  <c:v>in Garage/Carport</c:v>
                </c:pt>
                <c:pt idx="1">
                  <c:v>auf Grundstück</c:v>
                </c:pt>
                <c:pt idx="2">
                  <c:v>im öfftl. Raum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DA-47EA-9F4A-05ED0A6CCF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DA-47EA-9F4A-05ED0A6CCF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9DA-47EA-9F4A-05ED0A6CCF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Diagramme!$W$3:$W$5</c:f>
              <c:strCache>
                <c:ptCount val="3"/>
                <c:pt idx="0">
                  <c:v>in Garage/Carport</c:v>
                </c:pt>
                <c:pt idx="1">
                  <c:v>auf Grundstück</c:v>
                </c:pt>
                <c:pt idx="2">
                  <c:v>im öfftl. Raum</c:v>
                </c:pt>
              </c:strCache>
            </c:strRef>
          </c:cat>
          <c:val>
            <c:numRef>
              <c:f>Diagramme!$X$3:$X$5</c:f>
              <c:numCache>
                <c:formatCode>General</c:formatCode>
                <c:ptCount val="3"/>
                <c:pt idx="0">
                  <c:v>35</c:v>
                </c:pt>
                <c:pt idx="1">
                  <c:v>17</c:v>
                </c:pt>
                <c:pt idx="2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9DA-47EA-9F4A-05ED0A6CCFA3}"/>
            </c:ext>
          </c:extLst>
        </c:ser>
        <c:ser>
          <c:idx val="1"/>
          <c:order val="1"/>
          <c:tx>
            <c:strRef>
              <c:f>Diagramme!$W$4</c:f>
              <c:strCache>
                <c:ptCount val="1"/>
                <c:pt idx="0">
                  <c:v>auf Grundstück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99DA-47EA-9F4A-05ED0A6CCF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Diagramme!$W$3:$W$5</c:f>
              <c:strCache>
                <c:ptCount val="3"/>
                <c:pt idx="0">
                  <c:v>in Garage/Carport</c:v>
                </c:pt>
                <c:pt idx="1">
                  <c:v>auf Grundstück</c:v>
                </c:pt>
                <c:pt idx="2">
                  <c:v>im öfftl. Raum</c:v>
                </c:pt>
              </c:strCache>
            </c:strRef>
          </c:cat>
          <c:val>
            <c:numRef>
              <c:f>Diagramme!$X$4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9DA-47EA-9F4A-05ED0A6CCFA3}"/>
            </c:ext>
          </c:extLst>
        </c:ser>
        <c:ser>
          <c:idx val="2"/>
          <c:order val="2"/>
          <c:tx>
            <c:strRef>
              <c:f>Diagramme!$W$5</c:f>
              <c:strCache>
                <c:ptCount val="1"/>
                <c:pt idx="0">
                  <c:v>im öfftl. Raum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9DA-47EA-9F4A-05ED0A6CCF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Diagramme!$W$3:$W$5</c:f>
              <c:strCache>
                <c:ptCount val="3"/>
                <c:pt idx="0">
                  <c:v>in Garage/Carport</c:v>
                </c:pt>
                <c:pt idx="1">
                  <c:v>auf Grundstück</c:v>
                </c:pt>
                <c:pt idx="2">
                  <c:v>im öfftl. Raum</c:v>
                </c:pt>
              </c:strCache>
            </c:strRef>
          </c:cat>
          <c:val>
            <c:numRef>
              <c:f>Diagramme!$X$5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9DA-47EA-9F4A-05ED0A6CCFA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31717600008353"/>
          <c:y val="0.16582940272492616"/>
          <c:w val="0.30582075841853812"/>
          <c:h val="0.624375482317251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de-DE" sz="1200" b="1" i="0" u="none" strike="noStrike" kern="1200" cap="all" spc="5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 b="1" i="0" u="none" strike="noStrike" kern="1200" cap="all" spc="50" baseline="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Schätzung Wohnwert</a:t>
            </a:r>
          </a:p>
        </c:rich>
      </c:tx>
      <c:layout>
        <c:manualLayout>
          <c:xMode val="edge"/>
          <c:yMode val="edge"/>
          <c:x val="0.65149359818998465"/>
          <c:y val="3.214197530864196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de-DE" sz="1200" b="1" i="0" u="none" strike="noStrike" kern="1200" cap="all" spc="5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1.5068677356877538E-3"/>
          <c:y val="5.9305648531815026E-4"/>
          <c:w val="0.60155555555555551"/>
          <c:h val="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6C-4C3E-AF67-76C64F1463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6C-4C3E-AF67-76C64F1463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6C-4C3E-AF67-76C64F1463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D6C-4C3E-AF67-76C64F1463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Diagramme!$AG$2:$AG$5</c:f>
              <c:strCache>
                <c:ptCount val="4"/>
                <c:pt idx="0">
                  <c:v>Hoch</c:v>
                </c:pt>
                <c:pt idx="1">
                  <c:v>Durchschnittlich</c:v>
                </c:pt>
                <c:pt idx="2">
                  <c:v>Gering</c:v>
                </c:pt>
                <c:pt idx="3">
                  <c:v>ohne Angaben</c:v>
                </c:pt>
              </c:strCache>
            </c:strRef>
          </c:cat>
          <c:val>
            <c:numRef>
              <c:f>Diagramme!$AH$2:$AH$5</c:f>
              <c:numCache>
                <c:formatCode>General</c:formatCode>
                <c:ptCount val="4"/>
                <c:pt idx="0">
                  <c:v>10</c:v>
                </c:pt>
                <c:pt idx="1">
                  <c:v>39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D6C-4C3E-AF67-76C64F1463E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Tahoma" pitchFamily="34" charset="0"/>
                <a:cs typeface="Arial" panose="020B0604020202020204" pitchFamily="34" charset="0"/>
              </a:rPr>
              <a:t>Beratungstermin erwünscht?</a:t>
            </a:r>
          </a:p>
        </c:rich>
      </c:tx>
      <c:layout>
        <c:manualLayout>
          <c:xMode val="edge"/>
          <c:yMode val="edge"/>
          <c:x val="0.27229144246978398"/>
          <c:y val="1.48004101900775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de-DE"/>
        </a:p>
      </c:txPr>
    </c:title>
    <c:autoTitleDeleted val="0"/>
    <c:view3D>
      <c:rotX val="15"/>
      <c:rotY val="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2166949699031886E-2"/>
          <c:y val="0.17855746307806"/>
          <c:w val="0.81546434932621714"/>
          <c:h val="0.8214425369219400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de-DE" sz="1200" b="1" i="0" u="none" strike="noStrike" kern="1200" cap="all" spc="5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de-DE" sz="12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Zustand des gebäudes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de-DE" sz="1200" b="1" i="0" u="none" strike="noStrike" kern="1200" cap="all" spc="50" baseline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8.9001861800551141E-2"/>
          <c:y val="2.9055761236371901E-2"/>
          <c:w val="0.41196716842145625"/>
          <c:h val="0.93701782517109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CB-4547-975B-A1A9CF5993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CB-4547-975B-A1A9CF5993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CB-4547-975B-A1A9CF5993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6CB-4547-975B-A1A9CF59935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6CB-4547-975B-A1A9CF5993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Diagramme!$AM$2:$AM$5</c:f>
              <c:strCache>
                <c:ptCount val="4"/>
                <c:pt idx="0">
                  <c:v>sehr gut</c:v>
                </c:pt>
                <c:pt idx="1">
                  <c:v>gut</c:v>
                </c:pt>
                <c:pt idx="2">
                  <c:v>mittel</c:v>
                </c:pt>
                <c:pt idx="3">
                  <c:v>schlecht</c:v>
                </c:pt>
              </c:strCache>
            </c:strRef>
          </c:cat>
          <c:val>
            <c:numRef>
              <c:f>Diagramme!$AN$2:$AN$5</c:f>
              <c:numCache>
                <c:formatCode>General</c:formatCode>
                <c:ptCount val="4"/>
                <c:pt idx="0">
                  <c:v>4</c:v>
                </c:pt>
                <c:pt idx="1">
                  <c:v>19</c:v>
                </c:pt>
                <c:pt idx="2">
                  <c:v>29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6CB-4547-975B-A1A9CF59935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2545681672856781"/>
          <c:y val="0.29349958093050127"/>
          <c:w val="0.35463092592592588"/>
          <c:h val="0.397966427691311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069333" y="9513461"/>
            <a:ext cx="258084" cy="153937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algn="r">
              <a:defRPr sz="1200"/>
            </a:lvl1pPr>
          </a:lstStyle>
          <a:p>
            <a:fld id="{0C1C54E3-A216-40D9-97B9-6A825A504AF6}" type="slidenum">
              <a:rPr lang="de-DE" sz="1000" smtClean="0"/>
              <a:t>‹Nr.›</a:t>
            </a:fld>
            <a:endParaRPr lang="de-DE" sz="1000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6CD3707D-C002-4953-B980-BBC8A649D0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244" y="307609"/>
            <a:ext cx="2107003" cy="2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43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>
              <a:latin typeface="Arial"/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2061" y="4769416"/>
            <a:ext cx="5853553" cy="118531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069332" y="9513461"/>
            <a:ext cx="258084" cy="153937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66F77BF9-AABA-4A2D-BA21-E5E439268867}" type="slidenum">
              <a:rPr lang="de-DE" smtClean="0">
                <a:latin typeface="Arial"/>
              </a:rPr>
              <a:pPr/>
              <a:t>‹Nr.›</a:t>
            </a:fld>
            <a:endParaRPr lang="de-DE" dirty="0">
              <a:latin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B505C11-7C2A-4451-AC8E-2AE6B2494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244" y="307609"/>
            <a:ext cx="2107003" cy="2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7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1200"/>
      </a:spcBef>
      <a:defRPr sz="1400" b="1" kern="1200">
        <a:solidFill>
          <a:schemeClr val="tx1"/>
        </a:solidFill>
        <a:latin typeface="Arial"/>
        <a:ea typeface="+mn-ea"/>
        <a:cs typeface="+mn-cs"/>
        <a:sym typeface="Arial"/>
      </a:defRPr>
    </a:lvl1pPr>
    <a:lvl2pPr marL="0" indent="0" algn="l" defTabSz="914400" rtl="0" eaLnBrk="1" latinLnBrk="0" hangingPunct="1">
      <a:spcBef>
        <a:spcPts val="800"/>
      </a:spcBef>
      <a:defRPr sz="1200" kern="1200">
        <a:solidFill>
          <a:schemeClr val="accent1"/>
        </a:solidFill>
        <a:latin typeface="Arial"/>
        <a:ea typeface="+mn-ea"/>
        <a:cs typeface="+mn-cs"/>
        <a:sym typeface="Arial"/>
      </a:defRPr>
    </a:lvl2pPr>
    <a:lvl3pPr marL="180000" indent="-180000" algn="l" defTabSz="914400" rtl="0" eaLnBrk="1" latinLnBrk="0" hangingPunct="1">
      <a:spcBef>
        <a:spcPts val="600"/>
      </a:spcBef>
      <a:buClr>
        <a:schemeClr val="accent2"/>
      </a:buClr>
      <a:buFont typeface="Arial" panose="020B0604020202020204" pitchFamily="34" charset="0"/>
      <a:buChar char="•"/>
      <a:defRPr sz="1200" kern="1200">
        <a:solidFill>
          <a:schemeClr val="accent1"/>
        </a:solidFill>
        <a:latin typeface="Arial"/>
        <a:ea typeface="+mn-ea"/>
        <a:cs typeface="+mn-cs"/>
        <a:sym typeface="Arial"/>
      </a:defRPr>
    </a:lvl3pPr>
    <a:lvl4pPr marL="360000" indent="-180000" algn="l" defTabSz="914400" rtl="0" eaLnBrk="1" latinLnBrk="0" hangingPunct="1">
      <a:spcBef>
        <a:spcPts val="200"/>
      </a:spcBef>
      <a:buClr>
        <a:schemeClr val="tx1"/>
      </a:buClr>
      <a:buFont typeface="Symbol" panose="05050102010706020507" pitchFamily="18" charset="2"/>
      <a:buChar char="-"/>
      <a:defRPr sz="1200" kern="1200">
        <a:solidFill>
          <a:schemeClr val="accent1"/>
        </a:solidFill>
        <a:latin typeface="Arial"/>
        <a:ea typeface="+mn-ea"/>
        <a:cs typeface="+mn-cs"/>
        <a:sym typeface="Arial"/>
      </a:defRPr>
    </a:lvl4pPr>
    <a:lvl5pPr marL="540000" indent="-180000" algn="l" defTabSz="914400" rtl="0" eaLnBrk="1" latinLnBrk="0" hangingPunct="1">
      <a:spcBef>
        <a:spcPts val="200"/>
      </a:spcBef>
      <a:buClr>
        <a:schemeClr val="accent2"/>
      </a:buClr>
      <a:buFont typeface="Arial" panose="020B0604020202020204" pitchFamily="34" charset="0"/>
      <a:buChar char="•"/>
      <a:defRPr sz="1200" kern="1200">
        <a:solidFill>
          <a:schemeClr val="accent1"/>
        </a:solidFill>
        <a:latin typeface="Arial"/>
        <a:ea typeface="+mn-ea"/>
        <a:cs typeface="+mn-cs"/>
        <a:sym typeface="Arial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256884" y="9513461"/>
            <a:ext cx="70532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1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3274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10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17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11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644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12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72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13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917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14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881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15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793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16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373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17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924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18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398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19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527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256884" y="9513461"/>
            <a:ext cx="70532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2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197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20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662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21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507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22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393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23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939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24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822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25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057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26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619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27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637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28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8184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29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929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256884" y="9513461"/>
            <a:ext cx="70532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3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936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30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341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31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328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32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0178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33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9491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34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89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35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730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36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4662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37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2036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38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871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39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529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256884" y="9513461"/>
            <a:ext cx="70532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4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1018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40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9244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41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7364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42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3385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43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0410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44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1716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45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6878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186352" y="9513461"/>
            <a:ext cx="141064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46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263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256884" y="9513461"/>
            <a:ext cx="70532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5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20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256884" y="9513461"/>
            <a:ext cx="70532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6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315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6256884" y="9513461"/>
            <a:ext cx="70532" cy="153937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pPr/>
              <a:t>7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34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256884" y="9513510"/>
            <a:ext cx="70532" cy="153888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8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577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2061" y="4769416"/>
            <a:ext cx="5853553" cy="215513"/>
          </a:xfrm>
        </p:spPr>
        <p:txBody>
          <a:bodyPr/>
          <a:lstStyle/>
          <a:p>
            <a:endParaRPr lang="de-DE"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256884" y="9513510"/>
            <a:ext cx="70532" cy="153888"/>
          </a:xfrm>
        </p:spPr>
        <p:txBody>
          <a:bodyPr/>
          <a:lstStyle/>
          <a:p>
            <a:fld id="{66F77BF9-AABA-4A2D-BA21-E5E439268867}" type="slidenum">
              <a:rPr lang="de-DE" smtClean="0">
                <a:latin typeface="Arial"/>
              </a:rPr>
              <a:t>9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79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5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3.png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4.emf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-9283" y="0"/>
            <a:ext cx="3334263" cy="7561263"/>
          </a:xfrm>
          <a:prstGeom prst="rect">
            <a:avLst/>
          </a:prstGeom>
          <a:solidFill>
            <a:srgbClr val="123250">
              <a:alpha val="10196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/>
            </a:pPr>
            <a:endParaRPr lang="de-DE" altLang="de-DE" sz="3308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3324980" y="0"/>
            <a:ext cx="7368420" cy="27699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58" y="5994949"/>
            <a:ext cx="3040679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3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Motiv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4577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32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144000" y="4068663"/>
            <a:ext cx="10405400" cy="3348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180000" indent="-180000" algn="l">
              <a:spcBef>
                <a:spcPts val="400"/>
              </a:spcBef>
              <a:buClr>
                <a:srgbClr val="747378"/>
              </a:buClr>
              <a:buFont typeface="Wingdings" pitchFamily="2" charset="2"/>
              <a:buChar char="§"/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58800" y="5808469"/>
            <a:ext cx="9575800" cy="4924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Das ist eine externe Titelfolie mit Motiv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58800" y="6372919"/>
            <a:ext cx="9575800" cy="36933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accent2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Platzhalter Präsentationsuntertitel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558800" y="4443943"/>
            <a:ext cx="894476" cy="215444"/>
          </a:xfrm>
          <a:prstGeom prst="rect">
            <a:avLst/>
          </a:prstGeom>
        </p:spPr>
        <p:txBody>
          <a:bodyPr wrap="none" anchor="t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7211DC0F-A763-4B77-8689-F455B404EE88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674292" y="4443943"/>
            <a:ext cx="4104460" cy="215444"/>
          </a:xfrm>
        </p:spPr>
        <p:txBody>
          <a:bodyPr anchor="t"/>
          <a:lstStyle>
            <a:lvl1pPr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 b="0">
                <a:solidFill>
                  <a:schemeClr val="accent1"/>
                </a:solidFill>
              </a:defRPr>
            </a:lvl3pPr>
            <a:lvl4pPr>
              <a:defRPr b="0">
                <a:solidFill>
                  <a:schemeClr val="accent1"/>
                </a:solidFill>
              </a:defRPr>
            </a:lvl4pPr>
            <a:lvl5pPr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Sonstige Angaben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545784" y="4533665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="" xmlns:a16="http://schemas.microsoft.com/office/drawing/2014/main" id="{43EF9B11-56AC-4768-8C83-6A841547B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4000" y="144227"/>
            <a:ext cx="10404000" cy="3802732"/>
          </a:xfrm>
          <a:solidFill>
            <a:schemeClr val="accent4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>
              <a:spcBef>
                <a:spcPts val="0"/>
              </a:spcBef>
            </a:pPr>
            <a:r>
              <a:rPr lang="de-DE"/>
              <a:t>Bild durch Klicken auf Symbol hinzufügen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00" y="4227665"/>
            <a:ext cx="311627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2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zwei Moti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67661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32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144000" y="4068663"/>
            <a:ext cx="10405400" cy="3348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180000" indent="-180000" algn="l">
              <a:spcBef>
                <a:spcPts val="400"/>
              </a:spcBef>
              <a:buClr>
                <a:srgbClr val="747378"/>
              </a:buClr>
              <a:buFont typeface="Wingdings" pitchFamily="2" charset="2"/>
              <a:buChar char="§"/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58800" y="5808469"/>
            <a:ext cx="9575800" cy="4924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Das ist eine externe Titelfolie mit Motiv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58800" y="6372919"/>
            <a:ext cx="9575800" cy="36933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accent2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Platzhalter Präsentationsuntertitel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558800" y="4443943"/>
            <a:ext cx="894476" cy="215444"/>
          </a:xfrm>
          <a:prstGeom prst="rect">
            <a:avLst/>
          </a:prstGeom>
        </p:spPr>
        <p:txBody>
          <a:bodyPr wrap="none" anchor="t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7211DC0F-A763-4B77-8689-F455B404EE88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674292" y="4443943"/>
            <a:ext cx="4104460" cy="215444"/>
          </a:xfrm>
        </p:spPr>
        <p:txBody>
          <a:bodyPr anchor="t"/>
          <a:lstStyle>
            <a:lvl1pPr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 b="0">
                <a:solidFill>
                  <a:schemeClr val="accent1"/>
                </a:solidFill>
              </a:defRPr>
            </a:lvl3pPr>
            <a:lvl4pPr>
              <a:defRPr b="0">
                <a:solidFill>
                  <a:schemeClr val="accent1"/>
                </a:solidFill>
              </a:defRPr>
            </a:lvl4pPr>
            <a:lvl5pPr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Sonstige Angaben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545784" y="4533665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="" xmlns:a16="http://schemas.microsoft.com/office/drawing/2014/main" id="{43EF9B11-56AC-4768-8C83-6A841547B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4000" y="144227"/>
            <a:ext cx="5130692" cy="3802732"/>
          </a:xfrm>
          <a:solidFill>
            <a:schemeClr val="accent4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>
              <a:spcBef>
                <a:spcPts val="0"/>
              </a:spcBef>
            </a:pPr>
            <a:r>
              <a:rPr lang="de-DE"/>
              <a:t>Bild durch Klicken auf Symbol hinzufügen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="" xmlns:a16="http://schemas.microsoft.com/office/drawing/2014/main" id="{AAA33073-3D90-4024-8611-54FC914C6D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18708" y="144227"/>
            <a:ext cx="5130692" cy="3802732"/>
          </a:xfrm>
          <a:solidFill>
            <a:schemeClr val="accent4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>
              <a:spcBef>
                <a:spcPts val="0"/>
              </a:spcBef>
            </a:pPr>
            <a:r>
              <a:rPr lang="de-DE"/>
              <a:t>Bild durch Klicken auf Symbol hinzufügen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00" y="4227665"/>
            <a:ext cx="311627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22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drei Motiven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52008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32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144000" y="4068663"/>
            <a:ext cx="10405400" cy="3348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180000" indent="-180000" algn="l">
              <a:spcBef>
                <a:spcPts val="400"/>
              </a:spcBef>
              <a:buClr>
                <a:srgbClr val="747378"/>
              </a:buClr>
              <a:buFont typeface="Wingdings" pitchFamily="2" charset="2"/>
              <a:buChar char="§"/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58800" y="5808469"/>
            <a:ext cx="9575800" cy="4924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Das ist eine externe Titelfolie mit Motiv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58800" y="6372919"/>
            <a:ext cx="9575800" cy="369332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accent2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Platzhalter Präsentationsuntertitel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558800" y="4443943"/>
            <a:ext cx="894476" cy="215444"/>
          </a:xfrm>
          <a:prstGeom prst="rect">
            <a:avLst/>
          </a:prstGeom>
        </p:spPr>
        <p:txBody>
          <a:bodyPr wrap="none" anchor="t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7211DC0F-A763-4B77-8689-F455B404EE88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674292" y="4443943"/>
            <a:ext cx="4104460" cy="215444"/>
          </a:xfrm>
        </p:spPr>
        <p:txBody>
          <a:bodyPr anchor="t"/>
          <a:lstStyle>
            <a:lvl1pPr>
              <a:spcBef>
                <a:spcPts val="0"/>
              </a:spcBef>
              <a:defRPr sz="1400"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 b="0">
                <a:solidFill>
                  <a:schemeClr val="accent1"/>
                </a:solidFill>
              </a:defRPr>
            </a:lvl3pPr>
            <a:lvl4pPr>
              <a:defRPr b="0">
                <a:solidFill>
                  <a:schemeClr val="accent1"/>
                </a:solidFill>
              </a:defRPr>
            </a:lvl4pPr>
            <a:lvl5pPr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Sonstige Angaben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545784" y="4533665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="" xmlns:a16="http://schemas.microsoft.com/office/drawing/2014/main" id="{6AEE6039-BB08-4158-9442-B7BD5F01F16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4000" y="144227"/>
            <a:ext cx="3384000" cy="3802732"/>
          </a:xfrm>
          <a:solidFill>
            <a:schemeClr val="accent4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>
              <a:spcBef>
                <a:spcPts val="0"/>
              </a:spcBef>
            </a:pPr>
            <a:r>
              <a:rPr lang="de-DE"/>
              <a:t>Bild durch Klicken auf Symbol hinzufügen</a:t>
            </a:r>
          </a:p>
        </p:txBody>
      </p:sp>
      <p:sp>
        <p:nvSpPr>
          <p:cNvPr id="15" name="Bildplatzhalter 8">
            <a:extLst>
              <a:ext uri="{FF2B5EF4-FFF2-40B4-BE49-F238E27FC236}">
                <a16:creationId xmlns="" xmlns:a16="http://schemas.microsoft.com/office/drawing/2014/main" id="{77CCB959-106B-441A-A2F0-3C748D7015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54700" y="144227"/>
            <a:ext cx="3384000" cy="3802732"/>
          </a:xfrm>
          <a:solidFill>
            <a:schemeClr val="accent4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>
              <a:spcBef>
                <a:spcPts val="0"/>
              </a:spcBef>
            </a:pPr>
            <a:r>
              <a:rPr lang="de-DE"/>
              <a:t>Bild durch Klicken auf Symbol hinzufügen</a:t>
            </a:r>
          </a:p>
        </p:txBody>
      </p:sp>
      <p:sp>
        <p:nvSpPr>
          <p:cNvPr id="16" name="Bildplatzhalter 8">
            <a:extLst>
              <a:ext uri="{FF2B5EF4-FFF2-40B4-BE49-F238E27FC236}">
                <a16:creationId xmlns="" xmlns:a16="http://schemas.microsoft.com/office/drawing/2014/main" id="{1E914FBD-D816-4477-81CB-23C654C5867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65400" y="144227"/>
            <a:ext cx="3384000" cy="3802732"/>
          </a:xfrm>
          <a:solidFill>
            <a:schemeClr val="accent4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>
              <a:spcBef>
                <a:spcPts val="0"/>
              </a:spcBef>
            </a:pPr>
            <a:r>
              <a:rPr lang="de-DE"/>
              <a:t>Bild durch Klicken auf Symbol hinzufügen</a:t>
            </a:r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00" y="4227665"/>
            <a:ext cx="311627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70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Motiv (vertikal/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32877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32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2" name="Bildplatzhalter 4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0693400" cy="7561263"/>
          </a:xfrm>
          <a:custGeom>
            <a:avLst/>
            <a:gdLst>
              <a:gd name="connsiteX0" fmla="*/ 5550157 w 10693400"/>
              <a:gd name="connsiteY0" fmla="*/ 144227 h 7561263"/>
              <a:gd name="connsiteX1" fmla="*/ 5550157 w 10693400"/>
              <a:gd name="connsiteY1" fmla="*/ 7417035 h 7561263"/>
              <a:gd name="connsiteX2" fmla="*/ 10536957 w 10693400"/>
              <a:gd name="connsiteY2" fmla="*/ 7417035 h 7561263"/>
              <a:gd name="connsiteX3" fmla="*/ 10536957 w 10693400"/>
              <a:gd name="connsiteY3" fmla="*/ 144227 h 7561263"/>
              <a:gd name="connsiteX4" fmla="*/ 0 w 10693400"/>
              <a:gd name="connsiteY4" fmla="*/ 0 h 7561263"/>
              <a:gd name="connsiteX5" fmla="*/ 10693400 w 10693400"/>
              <a:gd name="connsiteY5" fmla="*/ 0 h 7561263"/>
              <a:gd name="connsiteX6" fmla="*/ 10693400 w 10693400"/>
              <a:gd name="connsiteY6" fmla="*/ 7561263 h 7561263"/>
              <a:gd name="connsiteX7" fmla="*/ 0 w 10693400"/>
              <a:gd name="connsiteY7" fmla="*/ 7561263 h 756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3400" h="7561263">
                <a:moveTo>
                  <a:pt x="5550157" y="144227"/>
                </a:moveTo>
                <a:lnTo>
                  <a:pt x="5550157" y="7417035"/>
                </a:lnTo>
                <a:lnTo>
                  <a:pt x="10536957" y="7417035"/>
                </a:lnTo>
                <a:lnTo>
                  <a:pt x="10536957" y="144227"/>
                </a:lnTo>
                <a:close/>
                <a:moveTo>
                  <a:pt x="0" y="0"/>
                </a:moveTo>
                <a:lnTo>
                  <a:pt x="10693400" y="0"/>
                </a:lnTo>
                <a:lnTo>
                  <a:pt x="10693400" y="7561263"/>
                </a:lnTo>
                <a:lnTo>
                  <a:pt x="0" y="756126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Rechteck 14"/>
          <p:cNvSpPr/>
          <p:nvPr userDrawn="1"/>
        </p:nvSpPr>
        <p:spPr bwMode="gray">
          <a:xfrm>
            <a:off x="5550157" y="144227"/>
            <a:ext cx="4986800" cy="7272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180000" indent="-180000" algn="l">
              <a:spcBef>
                <a:spcPts val="400"/>
              </a:spcBef>
              <a:buClr>
                <a:srgbClr val="747378"/>
              </a:buClr>
              <a:buFont typeface="Wingdings" pitchFamily="2" charset="2"/>
              <a:buChar char="§"/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929114" y="3044834"/>
            <a:ext cx="4202944" cy="98488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Das ist eine interne Titelfolie mit Motiv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929114" y="4101725"/>
            <a:ext cx="4202944" cy="73866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0">
                <a:solidFill>
                  <a:schemeClr val="accent2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Platzhalter Präsentationsuntertitel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5929114" y="6864275"/>
            <a:ext cx="894476" cy="215444"/>
          </a:xfrm>
          <a:prstGeom prst="rect">
            <a:avLst/>
          </a:prstGeom>
        </p:spPr>
        <p:txBody>
          <a:bodyPr wrap="none" anchor="b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BA854E67-3374-47AE-811C-DFA955B4DA71}" type="datetime1">
              <a:rPr lang="de-DE" smtClean="0"/>
              <a:pPr/>
              <a:t>21.05.2024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7044606" y="6864275"/>
            <a:ext cx="3089994" cy="215444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solidFill>
                  <a:schemeClr val="accent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 b="0">
                <a:solidFill>
                  <a:schemeClr val="accent1"/>
                </a:solidFill>
              </a:defRPr>
            </a:lvl3pPr>
            <a:lvl4pPr>
              <a:defRPr b="0">
                <a:solidFill>
                  <a:schemeClr val="accent1"/>
                </a:solidFill>
              </a:defRPr>
            </a:lvl4pPr>
            <a:lvl5pPr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Sonstige Angaben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16098" y="6953997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900" y="327701"/>
            <a:ext cx="3040679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2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149540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3"/>
            </p:custDataLst>
          </p:nvPr>
        </p:nvSpPr>
        <p:spPr bwMode="gray"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FontTx/>
              <a:buNone/>
            </a:pPr>
            <a:endParaRPr lang="de-DE" sz="40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 bwMode="gray">
          <a:xfrm>
            <a:off x="306387" y="1624143"/>
            <a:ext cx="10080625" cy="615553"/>
          </a:xfrm>
        </p:spPr>
        <p:txBody>
          <a:bodyPr/>
          <a:lstStyle>
            <a:lvl1pPr>
              <a:defRPr sz="4000"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  <a:prstGeom prst="rect">
            <a:avLst/>
          </a:prstGeom>
        </p:spPr>
        <p:txBody>
          <a:bodyPr/>
          <a:lstStyle/>
          <a:p>
            <a:fld id="{8260D34A-CEF9-4E0E-9531-75097338E0E7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Platzhalter Fußzeile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936725" y="7322123"/>
            <a:ext cx="25200" cy="252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36986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foli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 userDrawn="1">
            <p:custDataLst>
              <p:tags r:id="rId3"/>
            </p:custDataLst>
          </p:nvPr>
        </p:nvSpPr>
        <p:spPr bwMode="gray">
          <a:xfrm>
            <a:off x="0" y="0"/>
            <a:ext cx="158750" cy="158751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FontTx/>
              <a:buNone/>
            </a:pPr>
            <a:endParaRPr lang="de-DE" sz="3625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760104" y="2694469"/>
            <a:ext cx="1920398" cy="1727524"/>
          </a:xfrm>
        </p:spPr>
        <p:txBody>
          <a:bodyPr wrap="none"/>
          <a:lstStyle>
            <a:lvl1pPr algn="r">
              <a:spcBef>
                <a:spcPts val="0"/>
              </a:spcBef>
              <a:defRPr sz="11226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140055" y="3701647"/>
            <a:ext cx="7247025" cy="503856"/>
          </a:xfrm>
        </p:spPr>
        <p:txBody>
          <a:bodyPr wrap="square" anchor="b">
            <a:spAutoFit/>
          </a:bodyPr>
          <a:lstStyle>
            <a:lvl1pPr>
              <a:spcBef>
                <a:spcPts val="0"/>
              </a:spcBef>
              <a:defRPr sz="3274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Kapitelname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900" y="327701"/>
            <a:ext cx="3040679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3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n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86079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24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295349" y="7265474"/>
            <a:ext cx="577081" cy="138499"/>
          </a:xfrm>
          <a:prstGeom prst="rect">
            <a:avLst/>
          </a:prstGeom>
        </p:spPr>
        <p:txBody>
          <a:bodyPr wrap="none"/>
          <a:lstStyle/>
          <a:p>
            <a:fld id="{4148DA39-B921-4C3B-BAE1-BAF2774ED4EF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26220" y="7265474"/>
            <a:ext cx="8712968" cy="1384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Platzhalter Fußzeile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925618C-4501-47D8-A435-AE7FFFDE376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06140" y="1620000"/>
            <a:ext cx="10080625" cy="159530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06635" y="7013561"/>
            <a:ext cx="10080625" cy="138499"/>
          </a:xfrm>
        </p:spPr>
        <p:txBody>
          <a:bodyPr anchor="b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9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9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9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9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936725" y="7322123"/>
            <a:ext cx="25200" cy="252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386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ntitel und 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3651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24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295349" y="7265474"/>
            <a:ext cx="577081" cy="138499"/>
          </a:xfrm>
          <a:prstGeom prst="rect">
            <a:avLst/>
          </a:prstGeom>
        </p:spPr>
        <p:txBody>
          <a:bodyPr wrap="none"/>
          <a:lstStyle/>
          <a:p>
            <a:fld id="{C4ED67B2-FF88-4AB4-B2E5-851BFC3E270D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26220" y="7265474"/>
            <a:ext cx="8712968" cy="1384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Platzhalter Fußzeile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925618C-4501-47D8-A435-AE7FFFDE376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06141" y="1620000"/>
            <a:ext cx="4824660" cy="159530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06635" y="7013561"/>
            <a:ext cx="10080625" cy="138499"/>
          </a:xfrm>
        </p:spPr>
        <p:txBody>
          <a:bodyPr anchor="b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9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9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9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9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5"/>
          </p:nvPr>
        </p:nvSpPr>
        <p:spPr bwMode="gray">
          <a:xfrm>
            <a:off x="5558131" y="1620000"/>
            <a:ext cx="4824660" cy="159530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936725" y="7322123"/>
            <a:ext cx="25200" cy="252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70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Foli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2714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24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295349" y="7265474"/>
            <a:ext cx="577081" cy="138499"/>
          </a:xfrm>
          <a:prstGeom prst="rect">
            <a:avLst/>
          </a:prstGeom>
        </p:spPr>
        <p:txBody>
          <a:bodyPr wrap="none"/>
          <a:lstStyle/>
          <a:p>
            <a:fld id="{A6A28809-3658-4F7A-9325-4E1905182A07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26220" y="7265474"/>
            <a:ext cx="8712968" cy="1384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Platzhalter Fußzeile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925618C-4501-47D8-A435-AE7FFFDE376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936725" y="7322123"/>
            <a:ext cx="25200" cy="252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923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Grafik und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45142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24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925618C-4501-47D8-A435-AE7FFFDE376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562600" y="1620000"/>
            <a:ext cx="4824165" cy="159530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306388" y="1619250"/>
            <a:ext cx="4824412" cy="5508625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295349" y="7265474"/>
            <a:ext cx="577081" cy="138499"/>
          </a:xfrm>
          <a:prstGeom prst="rect">
            <a:avLst/>
          </a:prstGeom>
        </p:spPr>
        <p:txBody>
          <a:bodyPr wrap="none"/>
          <a:lstStyle/>
          <a:p>
            <a:fld id="{CE0A1BB7-AE01-48ED-ADDE-58E188E19401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26220" y="7265474"/>
            <a:ext cx="8712968" cy="1384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Platzhalter Fußzeile</a:t>
            </a:r>
            <a:endParaRPr lang="de-DE" dirty="0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936725" y="7322123"/>
            <a:ext cx="25200" cy="252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7449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Grafik und 1/2 Text, blauer Hintergr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6339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24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06140" y="891019"/>
            <a:ext cx="6408000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25618C-4501-47D8-A435-AE7FFFDE37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562600" y="1620000"/>
            <a:ext cx="4824165" cy="159530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 bwMode="gray">
          <a:xfrm>
            <a:off x="306388" y="1619250"/>
            <a:ext cx="4824412" cy="5508625"/>
          </a:xfrm>
          <a:solidFill>
            <a:schemeClr val="accent4"/>
          </a:solidFill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295349" y="7265474"/>
            <a:ext cx="577081" cy="13849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0A1BB7-AE01-48ED-ADDE-58E188E19401}" type="datetime1">
              <a:rPr lang="de-DE" smtClean="0"/>
              <a:pPr/>
              <a:t>21.05.2024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26220" y="7265474"/>
            <a:ext cx="8712968" cy="1384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Platzhalter Fußzeile</a:t>
            </a:r>
            <a:endParaRPr lang="de-DE" dirty="0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936725" y="7322123"/>
            <a:ext cx="25200" cy="252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87EDEA7E-AE0C-49C8-B6F0-2CB1A2FC08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42" y="328205"/>
            <a:ext cx="3152819" cy="2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1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5643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24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4925618C-4501-47D8-A435-AE7FFFDE376A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5562600" y="1620000"/>
            <a:ext cx="4824165" cy="159530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Diagrammplatzhalter 8"/>
          <p:cNvSpPr>
            <a:spLocks noGrp="1"/>
          </p:cNvSpPr>
          <p:nvPr>
            <p:ph type="chart" sz="quarter" idx="14"/>
          </p:nvPr>
        </p:nvSpPr>
        <p:spPr bwMode="gray">
          <a:xfrm>
            <a:off x="306388" y="2374900"/>
            <a:ext cx="4824412" cy="4538079"/>
          </a:xfrm>
        </p:spPr>
        <p:txBody>
          <a:bodyPr>
            <a:noAutofit/>
          </a:bodyPr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295349" y="7265474"/>
            <a:ext cx="577081" cy="138499"/>
          </a:xfrm>
          <a:prstGeom prst="rect">
            <a:avLst/>
          </a:prstGeom>
        </p:spPr>
        <p:txBody>
          <a:bodyPr wrap="none"/>
          <a:lstStyle/>
          <a:p>
            <a:fld id="{3F323C1F-3195-4733-964A-EFFBB6A17552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 bwMode="gray">
          <a:xfrm>
            <a:off x="1026220" y="7265474"/>
            <a:ext cx="8712968" cy="1384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Platzhalter Fußzeile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06388" y="1620000"/>
            <a:ext cx="4824165" cy="276999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/>
            </a:lvl2pPr>
            <a:lvl5pPr>
              <a:defRPr/>
            </a:lvl5pPr>
          </a:lstStyle>
          <a:p>
            <a:pPr lvl="0"/>
            <a:r>
              <a:rPr lang="de-DE" dirty="0"/>
              <a:t>Diagrammtitel</a:t>
            </a:r>
          </a:p>
        </p:txBody>
      </p:sp>
      <p:sp>
        <p:nvSpPr>
          <p:cNvPr id="14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06635" y="7013561"/>
            <a:ext cx="10080625" cy="138499"/>
          </a:xfrm>
        </p:spPr>
        <p:txBody>
          <a:bodyPr anchor="b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900"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900" b="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buNone/>
              <a:defRPr sz="900" b="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buNone/>
              <a:defRPr sz="900" b="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buNone/>
              <a:defRPr sz="9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Quelle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06388" y="1908489"/>
            <a:ext cx="4824412" cy="246221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2pPr>
            <a:lvl3pPr marL="0" indent="0">
              <a:buNone/>
              <a:defRPr sz="1600" b="0">
                <a:solidFill>
                  <a:schemeClr val="accent1"/>
                </a:solidFill>
              </a:defRPr>
            </a:lvl3pPr>
            <a:lvl4pPr marL="180000" indent="0">
              <a:buNone/>
              <a:defRPr sz="1600" b="0">
                <a:solidFill>
                  <a:schemeClr val="accent1"/>
                </a:solidFill>
              </a:defRPr>
            </a:lvl4pPr>
            <a:lvl5pPr marL="360000" indent="0">
              <a:buNone/>
              <a:defRPr sz="16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Werteinheit</a:t>
            </a:r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936725" y="7322123"/>
            <a:ext cx="25200" cy="252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130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="" xmlns:a16="http://schemas.microsoft.com/office/drawing/2014/main" id="{8B9217A1-E517-4D9A-BA68-416667E734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93400" cy="7561263"/>
          </a:xfrm>
          <a:solidFill>
            <a:schemeClr val="accent4"/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de-DE"/>
            </a:lvl1pPr>
          </a:lstStyle>
          <a:p>
            <a:pPr lvl="0">
              <a:spcBef>
                <a:spcPts val="0"/>
              </a:spcBef>
            </a:pPr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02F73282-E211-407C-BBA7-5DD3E354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747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32225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40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558800" y="2915375"/>
            <a:ext cx="9576432" cy="1231106"/>
          </a:xfrm>
        </p:spPr>
        <p:txBody>
          <a:bodyPr/>
          <a:lstStyle>
            <a:lvl1pPr>
              <a:defRPr sz="4000">
                <a:latin typeface="+mj-lt"/>
              </a:defRPr>
            </a:lvl1pPr>
          </a:lstStyle>
          <a:p>
            <a:r>
              <a:rPr lang="de-DE" dirty="0"/>
              <a:t>Das ist eine interne Titelfolie</a:t>
            </a:r>
            <a:br>
              <a:rPr lang="de-DE" dirty="0"/>
            </a:br>
            <a:r>
              <a:rPr lang="de-DE" dirty="0"/>
              <a:t>(für Druckversionen)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58800" y="4320691"/>
            <a:ext cx="9576432" cy="4308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accent2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Platzhalter Präsentationsuntertitel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gray">
          <a:xfrm>
            <a:off x="558800" y="6841551"/>
            <a:ext cx="894476" cy="215444"/>
          </a:xfrm>
          <a:prstGeom prst="rect">
            <a:avLst/>
          </a:prstGeom>
        </p:spPr>
        <p:txBody>
          <a:bodyPr wrap="none" anchor="b"/>
          <a:lstStyle>
            <a:lvl1pPr>
              <a:defRPr sz="1400"/>
            </a:lvl1pPr>
          </a:lstStyle>
          <a:p>
            <a:fld id="{21B0167C-5E05-4570-9FA1-47FBF28F7816}" type="datetime1">
              <a:rPr lang="de-DE" smtClean="0"/>
              <a:t>21.05.2024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1674292" y="6841551"/>
            <a:ext cx="8460308" cy="215444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solidFill>
                  <a:schemeClr val="accent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 b="0">
                <a:solidFill>
                  <a:schemeClr val="accent1"/>
                </a:solidFill>
              </a:defRPr>
            </a:lvl3pPr>
            <a:lvl4pPr>
              <a:defRPr b="0">
                <a:solidFill>
                  <a:schemeClr val="accent1"/>
                </a:solidFill>
              </a:defRPr>
            </a:lvl4pPr>
            <a:lvl5pPr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Sonstige Angaben</a:t>
            </a:r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1545784" y="6931273"/>
            <a:ext cx="36000" cy="36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algn="ctr"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100" y="123031"/>
            <a:ext cx="3040679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2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8267322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think-cell Folie" r:id="rId20" imgW="276" imgH="275" progId="TCLayout.ActiveDocument.1">
                  <p:embed/>
                </p:oleObj>
              </mc:Choice>
              <mc:Fallback>
                <p:oleObj name="think-cell Folie" r:id="rId20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Tx/>
              <a:buNone/>
            </a:pPr>
            <a:endParaRPr lang="de-DE" sz="2400" b="1" i="0" baseline="0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06139" y="891019"/>
            <a:ext cx="6408707" cy="36933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06140" y="1620761"/>
            <a:ext cx="10080873" cy="1591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295349" y="7265474"/>
            <a:ext cx="577081" cy="138499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22.02.2024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1026220" y="7265474"/>
            <a:ext cx="8712968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Bürgerinformation Stadt Kenzingen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9883204" y="7265474"/>
            <a:ext cx="502663" cy="1384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25618C-4501-47D8-A435-AE7FFFDE37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8" name="Freihandform 27"/>
          <p:cNvSpPr/>
          <p:nvPr/>
        </p:nvSpPr>
        <p:spPr bwMode="gray">
          <a:xfrm>
            <a:off x="304279" y="-188977"/>
            <a:ext cx="0" cy="158767"/>
          </a:xfrm>
          <a:custGeom>
            <a:avLst/>
            <a:gdLst>
              <a:gd name="connsiteX0" fmla="*/ 0 w 0"/>
              <a:gd name="connsiteY0" fmla="*/ 0 h 226503"/>
              <a:gd name="connsiteX1" fmla="*/ 0 w 0"/>
              <a:gd name="connsiteY1" fmla="*/ 226503 h 2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6503">
                <a:moveTo>
                  <a:pt x="0" y="0"/>
                </a:moveTo>
                <a:lnTo>
                  <a:pt x="0" y="226503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0" name="Freihandform 29"/>
          <p:cNvSpPr/>
          <p:nvPr/>
        </p:nvSpPr>
        <p:spPr bwMode="gray">
          <a:xfrm>
            <a:off x="5130676" y="-188977"/>
            <a:ext cx="0" cy="158767"/>
          </a:xfrm>
          <a:custGeom>
            <a:avLst/>
            <a:gdLst>
              <a:gd name="connsiteX0" fmla="*/ 0 w 0"/>
              <a:gd name="connsiteY0" fmla="*/ 0 h 226503"/>
              <a:gd name="connsiteX1" fmla="*/ 0 w 0"/>
              <a:gd name="connsiteY1" fmla="*/ 226503 h 2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6503">
                <a:moveTo>
                  <a:pt x="0" y="0"/>
                </a:moveTo>
                <a:lnTo>
                  <a:pt x="0" y="226503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Freihandform 30"/>
          <p:cNvSpPr/>
          <p:nvPr/>
        </p:nvSpPr>
        <p:spPr bwMode="gray">
          <a:xfrm>
            <a:off x="5562724" y="-188977"/>
            <a:ext cx="0" cy="158767"/>
          </a:xfrm>
          <a:custGeom>
            <a:avLst/>
            <a:gdLst>
              <a:gd name="connsiteX0" fmla="*/ 0 w 0"/>
              <a:gd name="connsiteY0" fmla="*/ 0 h 226503"/>
              <a:gd name="connsiteX1" fmla="*/ 0 w 0"/>
              <a:gd name="connsiteY1" fmla="*/ 226503 h 2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6503">
                <a:moveTo>
                  <a:pt x="0" y="0"/>
                </a:moveTo>
                <a:lnTo>
                  <a:pt x="0" y="226503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Freihandform 33"/>
          <p:cNvSpPr/>
          <p:nvPr/>
        </p:nvSpPr>
        <p:spPr bwMode="gray">
          <a:xfrm>
            <a:off x="10388707" y="-188977"/>
            <a:ext cx="0" cy="158767"/>
          </a:xfrm>
          <a:custGeom>
            <a:avLst/>
            <a:gdLst>
              <a:gd name="connsiteX0" fmla="*/ 0 w 0"/>
              <a:gd name="connsiteY0" fmla="*/ 0 h 226503"/>
              <a:gd name="connsiteX1" fmla="*/ 0 w 0"/>
              <a:gd name="connsiteY1" fmla="*/ 226503 h 2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6503">
                <a:moveTo>
                  <a:pt x="0" y="0"/>
                </a:moveTo>
                <a:lnTo>
                  <a:pt x="0" y="226503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6" name="Freihandform 35"/>
          <p:cNvSpPr/>
          <p:nvPr/>
        </p:nvSpPr>
        <p:spPr bwMode="gray">
          <a:xfrm>
            <a:off x="302447" y="7591472"/>
            <a:ext cx="0" cy="158767"/>
          </a:xfrm>
          <a:custGeom>
            <a:avLst/>
            <a:gdLst>
              <a:gd name="connsiteX0" fmla="*/ 0 w 0"/>
              <a:gd name="connsiteY0" fmla="*/ 0 h 226503"/>
              <a:gd name="connsiteX1" fmla="*/ 0 w 0"/>
              <a:gd name="connsiteY1" fmla="*/ 226503 h 2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6503">
                <a:moveTo>
                  <a:pt x="0" y="0"/>
                </a:moveTo>
                <a:lnTo>
                  <a:pt x="0" y="226503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sp>
        <p:nvSpPr>
          <p:cNvPr id="38" name="Freihandform 37"/>
          <p:cNvSpPr/>
          <p:nvPr/>
        </p:nvSpPr>
        <p:spPr bwMode="gray">
          <a:xfrm>
            <a:off x="5130676" y="7591473"/>
            <a:ext cx="0" cy="158767"/>
          </a:xfrm>
          <a:custGeom>
            <a:avLst/>
            <a:gdLst>
              <a:gd name="connsiteX0" fmla="*/ 0 w 0"/>
              <a:gd name="connsiteY0" fmla="*/ 0 h 226503"/>
              <a:gd name="connsiteX1" fmla="*/ 0 w 0"/>
              <a:gd name="connsiteY1" fmla="*/ 226503 h 2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6503">
                <a:moveTo>
                  <a:pt x="0" y="0"/>
                </a:moveTo>
                <a:lnTo>
                  <a:pt x="0" y="226503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sp>
        <p:nvSpPr>
          <p:cNvPr id="39" name="Freihandform 38"/>
          <p:cNvSpPr/>
          <p:nvPr/>
        </p:nvSpPr>
        <p:spPr bwMode="gray">
          <a:xfrm>
            <a:off x="5547967" y="7591473"/>
            <a:ext cx="0" cy="158767"/>
          </a:xfrm>
          <a:custGeom>
            <a:avLst/>
            <a:gdLst>
              <a:gd name="connsiteX0" fmla="*/ 0 w 0"/>
              <a:gd name="connsiteY0" fmla="*/ 0 h 226503"/>
              <a:gd name="connsiteX1" fmla="*/ 0 w 0"/>
              <a:gd name="connsiteY1" fmla="*/ 226503 h 2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6503">
                <a:moveTo>
                  <a:pt x="0" y="0"/>
                </a:moveTo>
                <a:lnTo>
                  <a:pt x="0" y="226503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sp>
        <p:nvSpPr>
          <p:cNvPr id="42" name="Freihandform 41"/>
          <p:cNvSpPr/>
          <p:nvPr/>
        </p:nvSpPr>
        <p:spPr bwMode="gray">
          <a:xfrm>
            <a:off x="10388707" y="7591473"/>
            <a:ext cx="0" cy="158767"/>
          </a:xfrm>
          <a:custGeom>
            <a:avLst/>
            <a:gdLst>
              <a:gd name="connsiteX0" fmla="*/ 0 w 0"/>
              <a:gd name="connsiteY0" fmla="*/ 0 h 226503"/>
              <a:gd name="connsiteX1" fmla="*/ 0 w 0"/>
              <a:gd name="connsiteY1" fmla="*/ 226503 h 2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26503">
                <a:moveTo>
                  <a:pt x="0" y="0"/>
                </a:moveTo>
                <a:lnTo>
                  <a:pt x="0" y="226503"/>
                </a:ln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sp>
        <p:nvSpPr>
          <p:cNvPr id="43" name="Freihandform 42"/>
          <p:cNvSpPr/>
          <p:nvPr/>
        </p:nvSpPr>
        <p:spPr bwMode="gray">
          <a:xfrm>
            <a:off x="10710206" y="1608961"/>
            <a:ext cx="155446" cy="0"/>
          </a:xfrm>
          <a:custGeom>
            <a:avLst/>
            <a:gdLst>
              <a:gd name="connsiteX0" fmla="*/ 0 w 310393"/>
              <a:gd name="connsiteY0" fmla="*/ 0 h 0"/>
              <a:gd name="connsiteX1" fmla="*/ 310393 w 3103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393">
                <a:moveTo>
                  <a:pt x="0" y="0"/>
                </a:moveTo>
                <a:lnTo>
                  <a:pt x="310393" y="0"/>
                </a:lnTo>
              </a:path>
            </a:pathLst>
          </a:cu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sp>
        <p:nvSpPr>
          <p:cNvPr id="44" name="Freihandform 43"/>
          <p:cNvSpPr/>
          <p:nvPr/>
        </p:nvSpPr>
        <p:spPr bwMode="gray">
          <a:xfrm>
            <a:off x="10710206" y="7129003"/>
            <a:ext cx="155446" cy="0"/>
          </a:xfrm>
          <a:custGeom>
            <a:avLst/>
            <a:gdLst>
              <a:gd name="connsiteX0" fmla="*/ 0 w 310393"/>
              <a:gd name="connsiteY0" fmla="*/ 0 h 0"/>
              <a:gd name="connsiteX1" fmla="*/ 310393 w 3103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393">
                <a:moveTo>
                  <a:pt x="0" y="0"/>
                </a:moveTo>
                <a:lnTo>
                  <a:pt x="310393" y="0"/>
                </a:lnTo>
              </a:path>
            </a:pathLst>
          </a:cu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sp>
        <p:nvSpPr>
          <p:cNvPr id="45" name="Freihandform 44"/>
          <p:cNvSpPr/>
          <p:nvPr/>
        </p:nvSpPr>
        <p:spPr bwMode="gray">
          <a:xfrm>
            <a:off x="-172252" y="1620391"/>
            <a:ext cx="155446" cy="0"/>
          </a:xfrm>
          <a:custGeom>
            <a:avLst/>
            <a:gdLst>
              <a:gd name="connsiteX0" fmla="*/ 0 w 310393"/>
              <a:gd name="connsiteY0" fmla="*/ 0 h 0"/>
              <a:gd name="connsiteX1" fmla="*/ 310393 w 3103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393">
                <a:moveTo>
                  <a:pt x="0" y="0"/>
                </a:moveTo>
                <a:lnTo>
                  <a:pt x="310393" y="0"/>
                </a:lnTo>
              </a:path>
            </a:pathLst>
          </a:cu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sp>
        <p:nvSpPr>
          <p:cNvPr id="46" name="Freihandform 45"/>
          <p:cNvSpPr/>
          <p:nvPr/>
        </p:nvSpPr>
        <p:spPr bwMode="gray">
          <a:xfrm>
            <a:off x="-172252" y="7129003"/>
            <a:ext cx="155446" cy="0"/>
          </a:xfrm>
          <a:custGeom>
            <a:avLst/>
            <a:gdLst>
              <a:gd name="connsiteX0" fmla="*/ 0 w 310393"/>
              <a:gd name="connsiteY0" fmla="*/ 0 h 0"/>
              <a:gd name="connsiteX1" fmla="*/ 310393 w 3103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393">
                <a:moveTo>
                  <a:pt x="0" y="0"/>
                </a:moveTo>
                <a:lnTo>
                  <a:pt x="310393" y="0"/>
                </a:lnTo>
              </a:path>
            </a:pathLst>
          </a:cu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sp>
        <p:nvSpPr>
          <p:cNvPr id="47" name="Freihandform 46"/>
          <p:cNvSpPr/>
          <p:nvPr/>
        </p:nvSpPr>
        <p:spPr bwMode="gray">
          <a:xfrm>
            <a:off x="10710206" y="2363331"/>
            <a:ext cx="155446" cy="0"/>
          </a:xfrm>
          <a:custGeom>
            <a:avLst/>
            <a:gdLst>
              <a:gd name="connsiteX0" fmla="*/ 0 w 310393"/>
              <a:gd name="connsiteY0" fmla="*/ 0 h 0"/>
              <a:gd name="connsiteX1" fmla="*/ 310393 w 3103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393">
                <a:moveTo>
                  <a:pt x="0" y="0"/>
                </a:moveTo>
                <a:lnTo>
                  <a:pt x="310393" y="0"/>
                </a:lnTo>
              </a:path>
            </a:pathLst>
          </a:cu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sp>
        <p:nvSpPr>
          <p:cNvPr id="48" name="Freihandform 47"/>
          <p:cNvSpPr/>
          <p:nvPr/>
        </p:nvSpPr>
        <p:spPr bwMode="gray">
          <a:xfrm>
            <a:off x="-172252" y="2374761"/>
            <a:ext cx="155446" cy="0"/>
          </a:xfrm>
          <a:custGeom>
            <a:avLst/>
            <a:gdLst>
              <a:gd name="connsiteX0" fmla="*/ 0 w 310393"/>
              <a:gd name="connsiteY0" fmla="*/ 0 h 0"/>
              <a:gd name="connsiteX1" fmla="*/ 310393 w 31039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393">
                <a:moveTo>
                  <a:pt x="0" y="0"/>
                </a:moveTo>
                <a:lnTo>
                  <a:pt x="310393" y="0"/>
                </a:lnTo>
              </a:path>
            </a:pathLst>
          </a:cu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996" y="111275"/>
            <a:ext cx="2511867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8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0" r:id="rId2"/>
    <p:sldLayoutId id="2147483658" r:id="rId3"/>
    <p:sldLayoutId id="2147483657" r:id="rId4"/>
    <p:sldLayoutId id="2147483655" r:id="rId5"/>
    <p:sldLayoutId id="2147483664" r:id="rId6"/>
    <p:sldLayoutId id="2147483656" r:id="rId7"/>
    <p:sldLayoutId id="2147483663" r:id="rId8"/>
    <p:sldLayoutId id="2147483649" r:id="rId9"/>
    <p:sldLayoutId id="2147483651" r:id="rId10"/>
    <p:sldLayoutId id="2147483660" r:id="rId11"/>
    <p:sldLayoutId id="2147483661" r:id="rId12"/>
    <p:sldLayoutId id="2147483659" r:id="rId13"/>
    <p:sldLayoutId id="2147483654" r:id="rId14"/>
    <p:sldLayoutId id="2147483662" r:id="rId15"/>
  </p:sldLayoutIdLst>
  <p:hf hdr="0"/>
  <p:txStyles>
    <p:titleStyle>
      <a:lvl1pPr algn="l" defTabSz="1043056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043056" rtl="0" eaLnBrk="1" latinLnBrk="0" hangingPunct="1">
        <a:spcBef>
          <a:spcPts val="18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43056" rtl="0" eaLnBrk="1" latinLnBrk="0" hangingPunct="1">
        <a:spcBef>
          <a:spcPts val="1200"/>
        </a:spcBef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80000" indent="-180000" algn="l" defTabSz="1043056" rtl="0" eaLnBrk="1" latinLnBrk="0" hangingPunct="1"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360000" indent="-180000" algn="l" defTabSz="1043056" rtl="0" eaLnBrk="1" latinLnBrk="0" hangingPunct="1">
        <a:spcBef>
          <a:spcPts val="400"/>
        </a:spcBef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40000" indent="-180000" algn="l" defTabSz="1043056" rtl="0" eaLnBrk="1" latinLnBrk="0" hangingPunct="1"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97" userDrawn="1">
          <p15:clr>
            <a:srgbClr val="F26B43"/>
          </p15:clr>
        </p15:guide>
        <p15:guide id="2" pos="3232" userDrawn="1">
          <p15:clr>
            <a:srgbClr val="F26B43"/>
          </p15:clr>
        </p15:guide>
        <p15:guide id="3" pos="3504" userDrawn="1">
          <p15:clr>
            <a:srgbClr val="F26B43"/>
          </p15:clr>
        </p15:guide>
        <p15:guide id="4" pos="193" userDrawn="1">
          <p15:clr>
            <a:srgbClr val="F26B43"/>
          </p15:clr>
        </p15:guide>
        <p15:guide id="5" pos="6543" userDrawn="1">
          <p15:clr>
            <a:srgbClr val="F26B43"/>
          </p15:clr>
        </p15:guide>
        <p15:guide id="6" orient="horz" pos="1021" userDrawn="1">
          <p15:clr>
            <a:srgbClr val="F26B43"/>
          </p15:clr>
        </p15:guide>
        <p15:guide id="7" orient="horz" pos="44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31.xml"/><Relationship Id="rId7" Type="http://schemas.openxmlformats.org/officeDocument/2006/relationships/image" Target="../media/image1.emf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0.xml"/><Relationship Id="rId7" Type="http://schemas.openxmlformats.org/officeDocument/2006/relationships/image" Target="../media/image1.emf"/><Relationship Id="rId2" Type="http://schemas.openxmlformats.org/officeDocument/2006/relationships/tags" Target="../tags/tag39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14.jpe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5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tags" Target="../tags/tag42.xml"/><Relationship Id="rId7" Type="http://schemas.openxmlformats.org/officeDocument/2006/relationships/image" Target="../media/image16.jpeg"/><Relationship Id="rId2" Type="http://schemas.openxmlformats.org/officeDocument/2006/relationships/tags" Target="../tags/tag4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44.xml"/><Relationship Id="rId7" Type="http://schemas.openxmlformats.org/officeDocument/2006/relationships/image" Target="../media/image1.emf"/><Relationship Id="rId2" Type="http://schemas.openxmlformats.org/officeDocument/2006/relationships/tags" Target="../tags/tag43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46.xml"/><Relationship Id="rId7" Type="http://schemas.openxmlformats.org/officeDocument/2006/relationships/image" Target="../media/image1.emf"/><Relationship Id="rId2" Type="http://schemas.openxmlformats.org/officeDocument/2006/relationships/tags" Target="../tags/tag45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1.emf"/><Relationship Id="rId2" Type="http://schemas.openxmlformats.org/officeDocument/2006/relationships/tags" Target="../tags/tag4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1.emf"/><Relationship Id="rId2" Type="http://schemas.openxmlformats.org/officeDocument/2006/relationships/tags" Target="../tags/tag49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1.emf"/><Relationship Id="rId2" Type="http://schemas.openxmlformats.org/officeDocument/2006/relationships/tags" Target="../tags/tag51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54.xml"/><Relationship Id="rId7" Type="http://schemas.openxmlformats.org/officeDocument/2006/relationships/image" Target="../media/image1.emf"/><Relationship Id="rId2" Type="http://schemas.openxmlformats.org/officeDocument/2006/relationships/tags" Target="../tags/tag53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7.bin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2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56.xml"/><Relationship Id="rId7" Type="http://schemas.openxmlformats.org/officeDocument/2006/relationships/image" Target="../media/image1.emf"/><Relationship Id="rId2" Type="http://schemas.openxmlformats.org/officeDocument/2006/relationships/tags" Target="../tags/tag55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8.bin"/><Relationship Id="rId11" Type="http://schemas.openxmlformats.org/officeDocument/2006/relationships/chart" Target="../charts/chart4.xml"/><Relationship Id="rId5" Type="http://schemas.openxmlformats.org/officeDocument/2006/relationships/notesSlide" Target="../notesSlides/notesSlide20.xml"/><Relationship Id="rId10" Type="http://schemas.openxmlformats.org/officeDocument/2006/relationships/chart" Target="../charts/chart3.xml"/><Relationship Id="rId4" Type="http://schemas.openxmlformats.org/officeDocument/2006/relationships/slideLayout" Target="../slideLayouts/slideLayout7.xml"/><Relationship Id="rId9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tags" Target="../tags/tag58.xml"/><Relationship Id="rId7" Type="http://schemas.openxmlformats.org/officeDocument/2006/relationships/image" Target="../media/image1.emf"/><Relationship Id="rId2" Type="http://schemas.openxmlformats.org/officeDocument/2006/relationships/tags" Target="../tags/tag5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1.xml"/><Relationship Id="rId10" Type="http://schemas.openxmlformats.org/officeDocument/2006/relationships/chart" Target="../charts/chart7.xml"/><Relationship Id="rId4" Type="http://schemas.openxmlformats.org/officeDocument/2006/relationships/slideLayout" Target="../slideLayouts/slideLayout7.xml"/><Relationship Id="rId9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tags" Target="../tags/tag60.xml"/><Relationship Id="rId7" Type="http://schemas.openxmlformats.org/officeDocument/2006/relationships/image" Target="../media/image1.emf"/><Relationship Id="rId12" Type="http://schemas.openxmlformats.org/officeDocument/2006/relationships/chart" Target="../charts/chart12.xml"/><Relationship Id="rId2" Type="http://schemas.openxmlformats.org/officeDocument/2006/relationships/tags" Target="../tags/tag59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11" Type="http://schemas.openxmlformats.org/officeDocument/2006/relationships/chart" Target="../charts/chart11.xml"/><Relationship Id="rId5" Type="http://schemas.openxmlformats.org/officeDocument/2006/relationships/notesSlide" Target="../notesSlides/notesSlide22.xml"/><Relationship Id="rId10" Type="http://schemas.openxmlformats.org/officeDocument/2006/relationships/chart" Target="../charts/chart10.xml"/><Relationship Id="rId4" Type="http://schemas.openxmlformats.org/officeDocument/2006/relationships/slideLayout" Target="../slideLayouts/slideLayout7.xml"/><Relationship Id="rId9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tags" Target="../tags/tag62.xml"/><Relationship Id="rId7" Type="http://schemas.openxmlformats.org/officeDocument/2006/relationships/image" Target="../media/image1.emf"/><Relationship Id="rId2" Type="http://schemas.openxmlformats.org/officeDocument/2006/relationships/tags" Target="../tags/tag61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31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1.emf"/><Relationship Id="rId2" Type="http://schemas.openxmlformats.org/officeDocument/2006/relationships/tags" Target="../tags/tag63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32.bin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1.emf"/><Relationship Id="rId2" Type="http://schemas.openxmlformats.org/officeDocument/2006/relationships/tags" Target="../tags/tag65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33.bin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1.emf"/><Relationship Id="rId2" Type="http://schemas.openxmlformats.org/officeDocument/2006/relationships/tags" Target="../tags/tag67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34.bin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1.emf"/><Relationship Id="rId2" Type="http://schemas.openxmlformats.org/officeDocument/2006/relationships/tags" Target="../tags/tag69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35.bin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image" Target="../media/image1.emf"/><Relationship Id="rId2" Type="http://schemas.openxmlformats.org/officeDocument/2006/relationships/tags" Target="../tags/tag71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36.bin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1.emf"/><Relationship Id="rId2" Type="http://schemas.openxmlformats.org/officeDocument/2006/relationships/tags" Target="../tags/tag73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37.bin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76.xml"/><Relationship Id="rId7" Type="http://schemas.openxmlformats.org/officeDocument/2006/relationships/image" Target="../media/image1.emf"/><Relationship Id="rId2" Type="http://schemas.openxmlformats.org/officeDocument/2006/relationships/tags" Target="../tags/tag75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38.bin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78.xml"/><Relationship Id="rId7" Type="http://schemas.openxmlformats.org/officeDocument/2006/relationships/image" Target="../media/image1.emf"/><Relationship Id="rId2" Type="http://schemas.openxmlformats.org/officeDocument/2006/relationships/tags" Target="../tags/tag77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39.bin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tags" Target="../tags/tag80.xml"/><Relationship Id="rId7" Type="http://schemas.openxmlformats.org/officeDocument/2006/relationships/image" Target="../media/image1.emf"/><Relationship Id="rId2" Type="http://schemas.openxmlformats.org/officeDocument/2006/relationships/tags" Target="../tags/tag79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40.bin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tags" Target="../tags/tag82.xml"/><Relationship Id="rId7" Type="http://schemas.openxmlformats.org/officeDocument/2006/relationships/image" Target="../media/image1.emf"/><Relationship Id="rId2" Type="http://schemas.openxmlformats.org/officeDocument/2006/relationships/tags" Target="../tags/tag81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41.bin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1.emf"/><Relationship Id="rId2" Type="http://schemas.openxmlformats.org/officeDocument/2006/relationships/tags" Target="../tags/tag33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84.xml"/><Relationship Id="rId7" Type="http://schemas.openxmlformats.org/officeDocument/2006/relationships/image" Target="../media/image1.emf"/><Relationship Id="rId2" Type="http://schemas.openxmlformats.org/officeDocument/2006/relationships/tags" Target="../tags/tag83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42.bin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1.emf"/><Relationship Id="rId2" Type="http://schemas.openxmlformats.org/officeDocument/2006/relationships/tags" Target="../tags/tag85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43.bin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1.emf"/><Relationship Id="rId2" Type="http://schemas.openxmlformats.org/officeDocument/2006/relationships/tags" Target="../tags/tag87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44.bin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1.emf"/><Relationship Id="rId2" Type="http://schemas.openxmlformats.org/officeDocument/2006/relationships/tags" Target="../tags/tag89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45.bin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7" Type="http://schemas.openxmlformats.org/officeDocument/2006/relationships/image" Target="../media/image1.emf"/><Relationship Id="rId2" Type="http://schemas.openxmlformats.org/officeDocument/2006/relationships/tags" Target="../tags/tag91.xml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46.bin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36.xml"/><Relationship Id="rId7" Type="http://schemas.openxmlformats.org/officeDocument/2006/relationships/image" Target="../media/image1.emf"/><Relationship Id="rId2" Type="http://schemas.openxmlformats.org/officeDocument/2006/relationships/tags" Target="../tags/tag3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38.xml"/><Relationship Id="rId7" Type="http://schemas.openxmlformats.org/officeDocument/2006/relationships/image" Target="../media/image1.emf"/><Relationship Id="rId2" Type="http://schemas.openxmlformats.org/officeDocument/2006/relationships/tags" Target="../tags/tag3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42644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32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ctrTitle"/>
          </p:nvPr>
        </p:nvSpPr>
        <p:spPr>
          <a:xfrm>
            <a:off x="558800" y="5808470"/>
            <a:ext cx="9575800" cy="492443"/>
          </a:xfrm>
        </p:spPr>
        <p:txBody>
          <a:bodyPr/>
          <a:lstStyle/>
          <a:p>
            <a:r>
              <a:rPr lang="de-DE" dirty="0"/>
              <a:t>Sitzung des Gemeinderates - Satzungsbeschluss</a:t>
            </a:r>
          </a:p>
        </p:txBody>
      </p:sp>
      <p:sp>
        <p:nvSpPr>
          <p:cNvPr id="15" name="Untertitel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18. April 2024</a:t>
            </a:r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6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el 13">
            <a:extLst>
              <a:ext uri="{FF2B5EF4-FFF2-40B4-BE49-F238E27FC236}">
                <a16:creationId xmlns="" xmlns:a16="http://schemas.microsoft.com/office/drawing/2014/main" id="{F3AD5CDA-A953-0843-D42B-E0FAEF8258EC}"/>
              </a:ext>
            </a:extLst>
          </p:cNvPr>
          <p:cNvSpPr txBox="1">
            <a:spLocks/>
          </p:cNvSpPr>
          <p:nvPr/>
        </p:nvSpPr>
        <p:spPr bwMode="gray">
          <a:xfrm>
            <a:off x="558800" y="4212679"/>
            <a:ext cx="9575800" cy="73866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1043056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0" dirty="0"/>
              <a:t>Stadt Kenzingen</a:t>
            </a:r>
          </a:p>
          <a:p>
            <a:r>
              <a:rPr lang="de-DE" sz="2400" b="0" dirty="0"/>
              <a:t>„Südwestliche Altstadt II“</a:t>
            </a:r>
          </a:p>
        </p:txBody>
      </p:sp>
    </p:spTree>
    <p:extLst>
      <p:ext uri="{BB962C8B-B14F-4D97-AF65-F5344CB8AC3E}">
        <p14:creationId xmlns:p14="http://schemas.microsoft.com/office/powerpoint/2010/main" val="2142923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Bestandsaufnahme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6066780" y="1619250"/>
            <a:ext cx="4247079" cy="276999"/>
          </a:xfrm>
        </p:spPr>
        <p:txBody>
          <a:bodyPr/>
          <a:lstStyle/>
          <a:p>
            <a:r>
              <a:rPr lang="de-DE" dirty="0"/>
              <a:t>Gebäudezustand</a:t>
            </a:r>
          </a:p>
        </p:txBody>
      </p:sp>
      <p:pic>
        <p:nvPicPr>
          <p:cNvPr id="2" name="Picture 2" descr="20220613_Kenzingen_ISEK">
            <a:extLst>
              <a:ext uri="{FF2B5EF4-FFF2-40B4-BE49-F238E27FC236}">
                <a16:creationId xmlns="" xmlns:a16="http://schemas.microsoft.com/office/drawing/2014/main" id="{AC7E766B-3B7B-BDE1-2A6F-2B992E7BE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47" r="3950"/>
          <a:stretch/>
        </p:blipFill>
        <p:spPr bwMode="auto">
          <a:xfrm>
            <a:off x="295349" y="1619250"/>
            <a:ext cx="5399888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B1D9ADE6-4D82-73E5-CA05-7D6E6D4FBB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r="-325"/>
          <a:stretch/>
        </p:blipFill>
        <p:spPr>
          <a:xfrm>
            <a:off x="6066779" y="2412479"/>
            <a:ext cx="4331593" cy="2232248"/>
          </a:xfrm>
          <a:prstGeom prst="rect">
            <a:avLst/>
          </a:prstGeom>
        </p:spPr>
      </p:pic>
      <p:pic>
        <p:nvPicPr>
          <p:cNvPr id="18" name="Grafik 17" descr="\\9STUVXFS01\CTX-REDIRECTIONS$\ykj7077\Desktop\20191014_ISEK_Rangendingen_Ost_v2017_neu.jpg">
            <a:extLst>
              <a:ext uri="{FF2B5EF4-FFF2-40B4-BE49-F238E27FC236}">
                <a16:creationId xmlns="" xmlns:a16="http://schemas.microsoft.com/office/drawing/2014/main" id="{C0FCB53E-08DF-3A61-5694-3D88598A566B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79" y="6504108"/>
            <a:ext cx="3308142" cy="62314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Datumsplatzhalter 2">
            <a:extLst>
              <a:ext uri="{FF2B5EF4-FFF2-40B4-BE49-F238E27FC236}">
                <a16:creationId xmlns="" xmlns:a16="http://schemas.microsoft.com/office/drawing/2014/main" id="{8A29D1F6-7E3D-4923-9083-493C1C88E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20" name="Fußzeilenplatzhalter 3">
            <a:extLst>
              <a:ext uri="{FF2B5EF4-FFF2-40B4-BE49-F238E27FC236}">
                <a16:creationId xmlns="" xmlns:a16="http://schemas.microsoft.com/office/drawing/2014/main" id="{1DED8C87-4A76-9EB4-9483-1316EAD7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2205924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F3CD552A-1AE6-2C63-7B1C-78812DE2B7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02" y="5148697"/>
            <a:ext cx="2737651" cy="197909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D0ECCB35-D348-1A28-560D-65BD6D57D6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" r="4329"/>
          <a:stretch/>
        </p:blipFill>
        <p:spPr>
          <a:xfrm>
            <a:off x="306139" y="1619250"/>
            <a:ext cx="5389097" cy="5508000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think-cell Folie" r:id="rId8" imgW="276" imgH="275" progId="TCLayout.ActiveDocument.1">
                  <p:embed/>
                </p:oleObj>
              </mc:Choice>
              <mc:Fallback>
                <p:oleObj name="think-cell Folie" r:id="rId8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Bestandsaufnahme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6072802" y="1620000"/>
            <a:ext cx="4313066" cy="276999"/>
          </a:xfrm>
        </p:spPr>
        <p:txBody>
          <a:bodyPr/>
          <a:lstStyle/>
          <a:p>
            <a:r>
              <a:rPr lang="de-DE" dirty="0"/>
              <a:t>Denkmalschutz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Datumsplatzhalter 2">
            <a:extLst>
              <a:ext uri="{FF2B5EF4-FFF2-40B4-BE49-F238E27FC236}">
                <a16:creationId xmlns="" xmlns:a16="http://schemas.microsoft.com/office/drawing/2014/main" id="{901AD6FE-AA9A-F9CD-6216-B3D8D824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="" xmlns:a16="http://schemas.microsoft.com/office/drawing/2014/main" id="{BDD04C29-494E-C007-F88F-2B91DB8A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134854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 der städtebaulichen Erneuerung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6072802" y="1620000"/>
            <a:ext cx="4313066" cy="5047216"/>
          </a:xfrm>
        </p:spPr>
        <p:txBody>
          <a:bodyPr/>
          <a:lstStyle/>
          <a:p>
            <a:r>
              <a:rPr lang="de-DE" dirty="0"/>
              <a:t>Städtebauliche Mängel und Missstände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252095" algn="l"/>
              </a:tabLst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zum Teil vernachlässigte private Bausubstanz 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252095" algn="l"/>
              </a:tabLst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schlechter Zustand der denkmalgeschützten Gebäude im Gebiet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252095" algn="l"/>
              </a:tabLst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Leerstände in Teilen der privaten Gebäudesubstanz</a:t>
            </a:r>
            <a:endParaRPr lang="de-DE" sz="1600" b="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252095" algn="l"/>
              </a:tabLst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mangelhafte Nutzbarkeit der Mühleinsel / Zugänglichkeit Elz 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252095" algn="l"/>
              </a:tabLst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mangelhafte Gestaltung bzw. Zustand des Roßmarktplatzes, besonders im Hinblick auf Barrierefreiheit, Nutzbarkeit und Funktionalität als </a:t>
            </a:r>
            <a:r>
              <a:rPr lang="de-DE" sz="1600" b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öffentl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„G</a:t>
            </a:r>
            <a:r>
              <a:rPr lang="de-DE" sz="1600" b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rüner“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Freiraum</a:t>
            </a:r>
            <a:endParaRPr lang="de-DE" sz="1600" b="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Datumsplatzhalter 2">
            <a:extLst>
              <a:ext uri="{FF2B5EF4-FFF2-40B4-BE49-F238E27FC236}">
                <a16:creationId xmlns="" xmlns:a16="http://schemas.microsoft.com/office/drawing/2014/main" id="{901AD6FE-AA9A-F9CD-6216-B3D8D824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="" xmlns:a16="http://schemas.microsoft.com/office/drawing/2014/main" id="{BDD04C29-494E-C007-F88F-2B91DB8A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pic>
        <p:nvPicPr>
          <p:cNvPr id="41986" name="Picture 2">
            <a:extLst>
              <a:ext uri="{FF2B5EF4-FFF2-40B4-BE49-F238E27FC236}">
                <a16:creationId xmlns="" xmlns:a16="http://schemas.microsoft.com/office/drawing/2014/main" id="{285C685E-9626-AF7D-3E4B-AA72B21EE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r="1051"/>
          <a:stretch/>
        </p:blipFill>
        <p:spPr bwMode="auto">
          <a:xfrm>
            <a:off x="295349" y="1619250"/>
            <a:ext cx="5242175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066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 der städtebaulichen Erneuerung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6072802" y="1620000"/>
            <a:ext cx="4313066" cy="3924151"/>
          </a:xfrm>
        </p:spPr>
        <p:txBody>
          <a:bodyPr/>
          <a:lstStyle/>
          <a:p>
            <a:r>
              <a:rPr lang="de-DE" dirty="0"/>
              <a:t>Städtebauliche Mängel und Missstände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252095" algn="l"/>
              </a:tabLst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hoher Versiegelungsgrad </a:t>
            </a:r>
            <a:endParaRPr lang="de-DE" sz="1600" b="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252095" algn="l"/>
              </a:tabLst>
            </a:pPr>
            <a:r>
              <a:rPr lang="de-DE" sz="1600" b="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Leerstand / Zustand alte „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Stadtmühle / Elektrizitätswerk</a:t>
            </a:r>
            <a:r>
              <a:rPr lang="de-DE" sz="1600" b="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als städtisches Gebäude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252095" algn="l"/>
              </a:tabLst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Aufgabe Gasthaus „Zum Löwen“ mit Kino („Löwen-Lichtspiele“)</a:t>
            </a:r>
            <a:endParaRPr lang="de-DE" sz="1600" b="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252095" algn="l"/>
              </a:tabLst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Modernisierungsbedarf bei öffentlichen Gebäuden (Hauptstraße 17, </a:t>
            </a:r>
            <a:b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Mühlenstraße 25 + 25a)</a:t>
            </a:r>
            <a:endParaRPr lang="de-DE" dirty="0"/>
          </a:p>
          <a:p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Datumsplatzhalter 2">
            <a:extLst>
              <a:ext uri="{FF2B5EF4-FFF2-40B4-BE49-F238E27FC236}">
                <a16:creationId xmlns="" xmlns:a16="http://schemas.microsoft.com/office/drawing/2014/main" id="{901AD6FE-AA9A-F9CD-6216-B3D8D824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="" xmlns:a16="http://schemas.microsoft.com/office/drawing/2014/main" id="{BDD04C29-494E-C007-F88F-2B91DB8A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pic>
        <p:nvPicPr>
          <p:cNvPr id="41986" name="Picture 2">
            <a:extLst>
              <a:ext uri="{FF2B5EF4-FFF2-40B4-BE49-F238E27FC236}">
                <a16:creationId xmlns="" xmlns:a16="http://schemas.microsoft.com/office/drawing/2014/main" id="{285C685E-9626-AF7D-3E4B-AA72B21EE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r="1051"/>
          <a:stretch/>
        </p:blipFill>
        <p:spPr bwMode="auto">
          <a:xfrm>
            <a:off x="295349" y="1619250"/>
            <a:ext cx="5242175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81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 dirty="0"/>
              <a:t>Ziele der städtebaulichen Erneuerung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06140" y="1573583"/>
            <a:ext cx="10080625" cy="4478662"/>
          </a:xfrm>
        </p:spPr>
        <p:txBody>
          <a:bodyPr/>
          <a:lstStyle/>
          <a:p>
            <a:pPr lvl="0">
              <a:lnSpc>
                <a:spcPct val="150000"/>
              </a:lnSpc>
              <a:buClr>
                <a:schemeClr val="accent2"/>
              </a:buClr>
            </a:pP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Übergeordnete und allgemeine Entwicklungsziele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Erhalt und Entwicklung der Altstadt 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ihrem Charakter als unter Denkmalschutz stehende und ehemals mittelalterliche Stadtanlage. 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Strukturelle, funktionale und gestalterische </a:t>
            </a: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Aufwertung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Altstadt.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Schaffung zeitgemäßer Wohnverhältnisse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 Bestand auch im Hinblick auf die demographische Entwicklung. 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Aufwertung und </a:t>
            </a: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energetische Sanierung 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bestehenden privaten Gebäudesubstanz.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Neugestaltung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funktionale Verbesserung des </a:t>
            </a: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Roßmarktplatzes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 zentrale Grün- und Platzanlage innerhalb der Altstadt mit dem Ziel der Revitalisierung der Innenstadt.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2">
            <a:extLst>
              <a:ext uri="{FF2B5EF4-FFF2-40B4-BE49-F238E27FC236}">
                <a16:creationId xmlns="" xmlns:a16="http://schemas.microsoft.com/office/drawing/2014/main" id="{5F43A342-DF52-4D80-1A5B-1E33D6BD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="" xmlns:a16="http://schemas.microsoft.com/office/drawing/2014/main" id="{E0AC0D7C-4999-6EFD-7CC9-B8B7D242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207516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 dirty="0"/>
              <a:t>Ziele der städtebaulichen Erneuerung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06387" y="1548383"/>
            <a:ext cx="10080625" cy="5124993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Schwerpunkte und Maßnahmen im Erneuerungsgebiet</a:t>
            </a:r>
            <a:endParaRPr lang="de-DE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Aufwertung und Gestaltung 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öffentlichen Raums im bestehenden Umfang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Neugestaltung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funktionale Verbesserung des </a:t>
            </a: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Roßmarktplatzes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 zentrale Grün- und Platzanlage 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Gestaltung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Verbesserung Zugänglichkeit </a:t>
            </a: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Mühleinsel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Verbesserung </a:t>
            </a: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Zugänglichkeit Elz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Verkehrsberuhigende und </a:t>
            </a: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gestalterische Maßnahmen in der Altstadt</a:t>
            </a:r>
            <a:endParaRPr lang="de-DE" sz="16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Sicherung und Stärkung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Einzelhandels- und Dienstleistungsfunktion der Altstadt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Energetische Maßnahmen und Klimaschutz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Erhaltung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bestehender Grünstrukturen in der Altstadt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2">
            <a:extLst>
              <a:ext uri="{FF2B5EF4-FFF2-40B4-BE49-F238E27FC236}">
                <a16:creationId xmlns="" xmlns:a16="http://schemas.microsoft.com/office/drawing/2014/main" id="{5F43A342-DF52-4D80-1A5B-1E33D6BD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="" xmlns:a16="http://schemas.microsoft.com/office/drawing/2014/main" id="{E0AC0D7C-4999-6EFD-7CC9-B8B7D242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2148145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 dirty="0"/>
              <a:t>Ziele der städtebaulichen Erneuerung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06140" y="1573583"/>
            <a:ext cx="10080625" cy="4709494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Schwerpunkte und Maßnahmen im Erneuerungsgebiet</a:t>
            </a:r>
            <a:endParaRPr lang="de-DE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Modernisierung privater Bausubstanz 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dem Ziel der Schaffung nachhaltig nutzbaren und barrierefreiem Wohnraum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Modernisierung der denkmalgeschützten Gebäude 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zur Attraktivierung der Stadtgestalt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Aktivierung von Leerständen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gegebenenfalls Umnutzungen</a:t>
            </a:r>
          </a:p>
          <a:p>
            <a:pPr marL="342900" lvl="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Aktivierung und Modernisierung 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bestehendes ehemaliges Gasthaus „Zum Löwen“ 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Umnutzung und Modernisierung 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unter Denkmalschutz stehenden Gebäudes Hauptstraße 17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Modernisierung und Umnutzung </a:t>
            </a:r>
            <a:r>
              <a:rPr lang="de-DE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Mühlestraße 25 und 25a (alte „Stadtmühle / Elektrizitätswerk“) zur Schaffung von barrierefreiem Wohnraum in der Altstadt mit kurzen Wegen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2">
            <a:extLst>
              <a:ext uri="{FF2B5EF4-FFF2-40B4-BE49-F238E27FC236}">
                <a16:creationId xmlns="" xmlns:a16="http://schemas.microsoft.com/office/drawing/2014/main" id="{5F43A342-DF52-4D80-1A5B-1E33D6BD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="" xmlns:a16="http://schemas.microsoft.com/office/drawing/2014/main" id="{E0AC0D7C-4999-6EFD-7CC9-B8B7D242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15868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="" xmlns:a16="http://schemas.microsoft.com/office/drawing/2014/main" id="{9D5DC2A9-26A6-531B-A85C-AF5F2DFD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4136F837-10B3-4444-EF9F-BF88EF51B8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91750" y="7265988"/>
            <a:ext cx="501650" cy="138112"/>
          </a:xfrm>
        </p:spPr>
        <p:txBody>
          <a:bodyPr/>
          <a:lstStyle/>
          <a:p>
            <a:fld id="{4925618C-4501-47D8-A435-AE7FFFDE376A}" type="slidenum">
              <a:rPr lang="de-DE" smtClean="0"/>
              <a:t>17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675DBE2C-89BF-4693-639A-355E8ECA0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2518" r="2424" b="3356"/>
          <a:stretch/>
        </p:blipFill>
        <p:spPr>
          <a:xfrm>
            <a:off x="0" y="96689"/>
            <a:ext cx="10695249" cy="73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23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="" xmlns:a16="http://schemas.microsoft.com/office/drawing/2014/main" id="{9D5DC2A9-26A6-531B-A85C-AF5F2DFD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4136F837-10B3-4444-EF9F-BF88EF51B8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91750" y="7265988"/>
            <a:ext cx="501650" cy="138112"/>
          </a:xfrm>
        </p:spPr>
        <p:txBody>
          <a:bodyPr/>
          <a:lstStyle/>
          <a:p>
            <a:fld id="{4925618C-4501-47D8-A435-AE7FFFDE376A}" type="slidenum">
              <a:rPr lang="de-DE" smtClean="0"/>
              <a:t>18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1C21A86D-3ACC-BD94-3EDD-51458A014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2479" r="2143" b="2916"/>
          <a:stretch/>
        </p:blipFill>
        <p:spPr>
          <a:xfrm>
            <a:off x="-1" y="85756"/>
            <a:ext cx="10693401" cy="73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55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2004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Beteiligung der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562600" y="1620000"/>
            <a:ext cx="4824165" cy="2139047"/>
          </a:xfrm>
        </p:spPr>
        <p:txBody>
          <a:bodyPr/>
          <a:lstStyle/>
          <a:p>
            <a:r>
              <a:rPr lang="de-DE" dirty="0"/>
              <a:t>Fragebogenaktion und Online-Umfrage</a:t>
            </a:r>
          </a:p>
          <a:p>
            <a:pPr lvl="1"/>
            <a:endParaRPr lang="de-DE" dirty="0"/>
          </a:p>
          <a:p>
            <a:pPr lvl="2"/>
            <a:r>
              <a:rPr lang="de-DE" dirty="0"/>
              <a:t>Januar – Februar 2024</a:t>
            </a:r>
          </a:p>
          <a:p>
            <a:pPr lvl="2"/>
            <a:r>
              <a:rPr lang="de-DE" dirty="0"/>
              <a:t>Versendung Fragebögen an alle Eigentümer im Untersuchungsgebiet sowie Online Umfrage (135 Eigentümer von 129 Grundstücken und Gebäuden)</a:t>
            </a:r>
          </a:p>
          <a:p>
            <a:pPr lvl="2"/>
            <a:r>
              <a:rPr lang="de-DE" dirty="0"/>
              <a:t>Rücklauf </a:t>
            </a:r>
            <a:r>
              <a:rPr lang="de-DE" dirty="0" smtClean="0"/>
              <a:t>60 </a:t>
            </a:r>
            <a:r>
              <a:rPr lang="de-DE" dirty="0"/>
              <a:t>auswertbare Fragebögen (</a:t>
            </a:r>
            <a:r>
              <a:rPr lang="de-DE" dirty="0" smtClean="0"/>
              <a:t>44 </a:t>
            </a:r>
            <a:r>
              <a:rPr lang="de-DE" dirty="0"/>
              <a:t>%) 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702DFCF1-9740-A5CE-7535-647BF298267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329126">
            <a:off x="2248547" y="2436654"/>
            <a:ext cx="2587370" cy="366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804B9FEB-D3B6-CF98-5CA5-CD502083AB8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372719">
            <a:off x="860697" y="2715324"/>
            <a:ext cx="2589732" cy="3665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A262F55A-665F-417B-FEF7-F903E8CBC0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148">
            <a:off x="6282632" y="4634060"/>
            <a:ext cx="3188425" cy="2128124"/>
          </a:xfrm>
          <a:prstGeom prst="rect">
            <a:avLst/>
          </a:prstGeom>
        </p:spPr>
      </p:pic>
      <p:sp>
        <p:nvSpPr>
          <p:cNvPr id="17" name="Datumsplatzhalter 2">
            <a:extLst>
              <a:ext uri="{FF2B5EF4-FFF2-40B4-BE49-F238E27FC236}">
                <a16:creationId xmlns="" xmlns:a16="http://schemas.microsoft.com/office/drawing/2014/main" id="{F04D3709-8231-8E02-D2EB-02AF9018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="" xmlns:a16="http://schemas.microsoft.com/office/drawing/2014/main" id="{84C4050C-0BDA-CD8F-1171-B390AAF6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1873605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4289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think-cell Folie" r:id="rId5" imgW="276" imgH="275" progId="TCLayout.ActiveDocument.1">
                  <p:embed/>
                </p:oleObj>
              </mc:Choice>
              <mc:Fallback>
                <p:oleObj name="think-cell Folie" r:id="rId5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458268" y="1332359"/>
            <a:ext cx="10080625" cy="615553"/>
          </a:xfrm>
        </p:spPr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2</a:t>
            </a:fld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796771"/>
              </p:ext>
            </p:extLst>
          </p:nvPr>
        </p:nvGraphicFramePr>
        <p:xfrm>
          <a:off x="1436366" y="2423191"/>
          <a:ext cx="10080625" cy="320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252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51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Daten &amp; Fakten</a:t>
                      </a:r>
                    </a:p>
                  </a:txBody>
                  <a:tcPr marL="7200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6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7200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02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Ergebnisse der Vorbereitenden Untersuchung</a:t>
                      </a:r>
                    </a:p>
                  </a:txBody>
                  <a:tcPr marL="7200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03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Abgrenzungsvorschlag zur förmlichen Festlegung des Sanierungsgebietes</a:t>
                      </a:r>
                    </a:p>
                  </a:txBody>
                  <a:tcPr marL="7200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04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Kosten und Finanzierungsübersicht</a:t>
                      </a:r>
                    </a:p>
                  </a:txBody>
                  <a:tcPr marL="7200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05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Verfahrenswahl und Satzungsbeschluss</a:t>
                      </a:r>
                    </a:p>
                  </a:txBody>
                  <a:tcPr marL="7200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06</a:t>
                      </a:r>
                    </a:p>
                    <a:p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07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Förderrichtlinien für private Eigentümer</a:t>
                      </a:r>
                    </a:p>
                    <a:p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Weiteres Vorgehen</a:t>
                      </a:r>
                    </a:p>
                  </a:txBody>
                  <a:tcPr marL="7200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84457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574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Beteiligung der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="" xmlns:a16="http://schemas.microsoft.com/office/drawing/2014/main" id="{1C14A344-DA45-1EEF-2B08-9A58F3FB20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Fragebogenauswertung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="" xmlns:a16="http://schemas.microsoft.com/office/drawing/2014/main" id="{E4DAB338-4351-DC88-3B20-B9CEA7A697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Datumsplatzhalter 2">
            <a:extLst>
              <a:ext uri="{FF2B5EF4-FFF2-40B4-BE49-F238E27FC236}">
                <a16:creationId xmlns="" xmlns:a16="http://schemas.microsoft.com/office/drawing/2014/main" id="{BBEEC922-1CBB-6864-65FF-4517F596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29" name="Fußzeilenplatzhalter 3">
            <a:extLst>
              <a:ext uri="{FF2B5EF4-FFF2-40B4-BE49-F238E27FC236}">
                <a16:creationId xmlns="" xmlns:a16="http://schemas.microsoft.com/office/drawing/2014/main" id="{18D6F6B8-BF4B-8B7F-6C8F-95391CCB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="" xmlns:a16="http://schemas.microsoft.com/office/drawing/2014/main" id="{82F3102A-683F-8AC2-C7B1-3947FBE252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2878128"/>
              </p:ext>
            </p:extLst>
          </p:nvPr>
        </p:nvGraphicFramePr>
        <p:xfrm>
          <a:off x="5751747" y="4868694"/>
          <a:ext cx="4583206" cy="2248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" name="Diagramm 3">
            <a:extLst>
              <a:ext uri="{FF2B5EF4-FFF2-40B4-BE49-F238E27FC236}">
                <a16:creationId xmlns="" xmlns:a16="http://schemas.microsoft.com/office/drawing/2014/main" id="{74B0A819-E085-FB9E-61B8-6871762EB3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539176"/>
              </p:ext>
            </p:extLst>
          </p:nvPr>
        </p:nvGraphicFramePr>
        <p:xfrm>
          <a:off x="302078" y="2045536"/>
          <a:ext cx="5044622" cy="2823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="" xmlns:a16="http://schemas.microsoft.com/office/drawing/2014/main" id="{5C0DB724-80E7-4235-3A8D-6E9AC9315E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382687"/>
              </p:ext>
            </p:extLst>
          </p:nvPr>
        </p:nvGraphicFramePr>
        <p:xfrm>
          <a:off x="338081" y="4733769"/>
          <a:ext cx="5008619" cy="2434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5" name="Diagramm 14">
            <a:extLst>
              <a:ext uri="{FF2B5EF4-FFF2-40B4-BE49-F238E27FC236}">
                <a16:creationId xmlns="" xmlns:a16="http://schemas.microsoft.com/office/drawing/2014/main" id="{50C3BF87-9B43-E14E-41CB-59996D1477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846550"/>
              </p:ext>
            </p:extLst>
          </p:nvPr>
        </p:nvGraphicFramePr>
        <p:xfrm>
          <a:off x="5571344" y="1836415"/>
          <a:ext cx="4856532" cy="2823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41907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Beteiligung der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="" xmlns:a16="http://schemas.microsoft.com/office/drawing/2014/main" id="{1C14A344-DA45-1EEF-2B08-9A58F3FB20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Fragebogenauswertung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="" xmlns:a16="http://schemas.microsoft.com/office/drawing/2014/main" id="{E4DAB338-4351-DC88-3B20-B9CEA7A697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Datumsplatzhalter 2">
            <a:extLst>
              <a:ext uri="{FF2B5EF4-FFF2-40B4-BE49-F238E27FC236}">
                <a16:creationId xmlns="" xmlns:a16="http://schemas.microsoft.com/office/drawing/2014/main" id="{BBEEC922-1CBB-6864-65FF-4517F596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29" name="Fußzeilenplatzhalter 3">
            <a:extLst>
              <a:ext uri="{FF2B5EF4-FFF2-40B4-BE49-F238E27FC236}">
                <a16:creationId xmlns="" xmlns:a16="http://schemas.microsoft.com/office/drawing/2014/main" id="{18D6F6B8-BF4B-8B7F-6C8F-95391CCB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="" xmlns:a16="http://schemas.microsoft.com/office/drawing/2014/main" id="{00000000-0008-0000-0100-00001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304058"/>
              </p:ext>
            </p:extLst>
          </p:nvPr>
        </p:nvGraphicFramePr>
        <p:xfrm>
          <a:off x="295349" y="4860418"/>
          <a:ext cx="4835204" cy="230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" name="Diagramm 5">
            <a:extLst>
              <a:ext uri="{FF2B5EF4-FFF2-40B4-BE49-F238E27FC236}">
                <a16:creationId xmlns="" xmlns:a16="http://schemas.microsoft.com/office/drawing/2014/main" id="{54A42BD5-2F0A-7C35-ECAE-1C24484289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112683"/>
              </p:ext>
            </p:extLst>
          </p:nvPr>
        </p:nvGraphicFramePr>
        <p:xfrm>
          <a:off x="295349" y="4606062"/>
          <a:ext cx="4824165" cy="2558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" name="Diagramm 3">
            <a:extLst>
              <a:ext uri="{FF2B5EF4-FFF2-40B4-BE49-F238E27FC236}">
                <a16:creationId xmlns="" xmlns:a16="http://schemas.microsoft.com/office/drawing/2014/main" id="{5CB2C500-7D09-1DA6-5E1E-213910BE15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547901"/>
              </p:ext>
            </p:extLst>
          </p:nvPr>
        </p:nvGraphicFramePr>
        <p:xfrm>
          <a:off x="581736" y="2310741"/>
          <a:ext cx="3972876" cy="2169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6687B346-43FD-3CE4-58A6-5FAB1BE7C90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976" b="11784"/>
          <a:stretch/>
        </p:blipFill>
        <p:spPr>
          <a:xfrm>
            <a:off x="4697294" y="2022664"/>
            <a:ext cx="5897965" cy="514234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="" xmlns:a16="http://schemas.microsoft.com/office/drawing/2014/main" id="{05AD83AD-AF9F-3442-FE77-CD4FFADAAAC1}"/>
              </a:ext>
            </a:extLst>
          </p:cNvPr>
          <p:cNvSpPr txBox="1"/>
          <p:nvPr/>
        </p:nvSpPr>
        <p:spPr bwMode="gray">
          <a:xfrm>
            <a:off x="6383350" y="1896948"/>
            <a:ext cx="34998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de-DE" dirty="0">
                <a:solidFill>
                  <a:srgbClr val="21596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BEWERTUNG AUSSTATTUNG </a:t>
            </a:r>
            <a:r>
              <a:rPr lang="de-DE" sz="1200" b="1" cap="all" spc="50" dirty="0">
                <a:solidFill>
                  <a:srgbClr val="21596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de-DE" dirty="0">
                <a:solidFill>
                  <a:srgbClr val="21596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QUALITÄT</a:t>
            </a:r>
            <a:endParaRPr lang="de-DE" sz="1600" dirty="0">
              <a:solidFill>
                <a:srgbClr val="21596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25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Beteiligung der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22" name="Textplatzhalter 21">
            <a:extLst>
              <a:ext uri="{FF2B5EF4-FFF2-40B4-BE49-F238E27FC236}">
                <a16:creationId xmlns="" xmlns:a16="http://schemas.microsoft.com/office/drawing/2014/main" id="{1C14A344-DA45-1EEF-2B08-9A58F3FB20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Fragebogenauswertung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="" xmlns:a16="http://schemas.microsoft.com/office/drawing/2014/main" id="{E4DAB338-4351-DC88-3B20-B9CEA7A697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Datumsplatzhalter 2">
            <a:extLst>
              <a:ext uri="{FF2B5EF4-FFF2-40B4-BE49-F238E27FC236}">
                <a16:creationId xmlns="" xmlns:a16="http://schemas.microsoft.com/office/drawing/2014/main" id="{BBEEC922-1CBB-6864-65FF-4517F596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29" name="Fußzeilenplatzhalter 3">
            <a:extLst>
              <a:ext uri="{FF2B5EF4-FFF2-40B4-BE49-F238E27FC236}">
                <a16:creationId xmlns="" xmlns:a16="http://schemas.microsoft.com/office/drawing/2014/main" id="{18D6F6B8-BF4B-8B7F-6C8F-95391CCB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graphicFrame>
        <p:nvGraphicFramePr>
          <p:cNvPr id="12" name="Diagramm 11">
            <a:extLst>
              <a:ext uri="{FF2B5EF4-FFF2-40B4-BE49-F238E27FC236}">
                <a16:creationId xmlns="" xmlns:a16="http://schemas.microsoft.com/office/drawing/2014/main" id="{5573FA6C-85AC-4764-828A-B86228B21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572996"/>
              </p:ext>
            </p:extLst>
          </p:nvPr>
        </p:nvGraphicFramePr>
        <p:xfrm>
          <a:off x="5563097" y="4938864"/>
          <a:ext cx="4822770" cy="2226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Diagramm 9">
            <a:extLst>
              <a:ext uri="{FF2B5EF4-FFF2-40B4-BE49-F238E27FC236}">
                <a16:creationId xmlns="" xmlns:a16="http://schemas.microsoft.com/office/drawing/2014/main" id="{943B432A-5582-C57C-4C87-62FEA0060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647543"/>
              </p:ext>
            </p:extLst>
          </p:nvPr>
        </p:nvGraphicFramePr>
        <p:xfrm>
          <a:off x="162040" y="1911842"/>
          <a:ext cx="5401057" cy="2931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Diagramm 15">
            <a:extLst>
              <a:ext uri="{FF2B5EF4-FFF2-40B4-BE49-F238E27FC236}">
                <a16:creationId xmlns="" xmlns:a16="http://schemas.microsoft.com/office/drawing/2014/main" id="{97082FD0-01F0-43C4-06FE-3C0FF26329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616434"/>
              </p:ext>
            </p:extLst>
          </p:nvPr>
        </p:nvGraphicFramePr>
        <p:xfrm>
          <a:off x="4842644" y="1992378"/>
          <a:ext cx="5673123" cy="2765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0" name="Diagramm 19">
            <a:extLst>
              <a:ext uri="{FF2B5EF4-FFF2-40B4-BE49-F238E27FC236}">
                <a16:creationId xmlns="" xmlns:a16="http://schemas.microsoft.com/office/drawing/2014/main" id="{9D3C9E12-FF33-7496-7B1E-B08E57C210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530869"/>
              </p:ext>
            </p:extLst>
          </p:nvPr>
        </p:nvGraphicFramePr>
        <p:xfrm>
          <a:off x="295349" y="4924021"/>
          <a:ext cx="5098533" cy="2341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3" name="Diagramm 22">
            <a:extLst>
              <a:ext uri="{FF2B5EF4-FFF2-40B4-BE49-F238E27FC236}">
                <a16:creationId xmlns="" xmlns:a16="http://schemas.microsoft.com/office/drawing/2014/main" id="{5573FA6C-85AC-4764-828A-B86228B21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276470"/>
              </p:ext>
            </p:extLst>
          </p:nvPr>
        </p:nvGraphicFramePr>
        <p:xfrm>
          <a:off x="5417234" y="4924021"/>
          <a:ext cx="5098533" cy="2341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4121447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06140" y="521687"/>
            <a:ext cx="7776864" cy="738664"/>
          </a:xfrm>
        </p:spPr>
        <p:txBody>
          <a:bodyPr/>
          <a:lstStyle/>
          <a:p>
            <a:r>
              <a:rPr lang="de-DE" dirty="0"/>
              <a:t>Beteiligung der Träger öffentlicher Belange (TÖB)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562600" y="1620000"/>
            <a:ext cx="4824165" cy="2462213"/>
          </a:xfrm>
        </p:spPr>
        <p:txBody>
          <a:bodyPr/>
          <a:lstStyle/>
          <a:p>
            <a:r>
              <a:rPr lang="de-DE" dirty="0"/>
              <a:t>Anhörung der Behörden und TÖB</a:t>
            </a:r>
          </a:p>
          <a:p>
            <a:pPr lvl="1"/>
            <a:endParaRPr lang="de-DE" dirty="0"/>
          </a:p>
          <a:p>
            <a:pPr lvl="2"/>
            <a:r>
              <a:rPr lang="de-DE" dirty="0"/>
              <a:t>16 Schreiben am 18.12.2023 versendet</a:t>
            </a:r>
          </a:p>
          <a:p>
            <a:pPr lvl="2"/>
            <a:r>
              <a:rPr lang="de-DE" dirty="0"/>
              <a:t>Rücklauf von 11 Stellungnahmen und Anregungen (69 %) </a:t>
            </a:r>
          </a:p>
          <a:p>
            <a:pPr lvl="2"/>
            <a:r>
              <a:rPr lang="de-DE" dirty="0"/>
              <a:t>die Hinweise und Anregungen werden im weiteren Verfahren berücksichtigt</a:t>
            </a:r>
          </a:p>
          <a:p>
            <a:pPr lvl="2"/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702DFCF1-9740-A5CE-7535-647BF298267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329126">
            <a:off x="1118376" y="1735285"/>
            <a:ext cx="2587370" cy="3660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804B9FEB-D3B6-CF98-5CA5-CD502083AB8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372719">
            <a:off x="747893" y="3554982"/>
            <a:ext cx="4106991" cy="2857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Datumsplatzhalter 2">
            <a:extLst>
              <a:ext uri="{FF2B5EF4-FFF2-40B4-BE49-F238E27FC236}">
                <a16:creationId xmlns="" xmlns:a16="http://schemas.microsoft.com/office/drawing/2014/main" id="{F04D3709-8231-8E02-D2EB-02AF90184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="" xmlns:a16="http://schemas.microsoft.com/office/drawing/2014/main" id="{84C4050C-0BDA-CD8F-1171-B390AAF6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22754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9F789FF7-DEDC-47BB-ACFC-396588E03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704" y="2694469"/>
            <a:ext cx="1599798" cy="1727524"/>
          </a:xfrm>
        </p:spPr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B3F47B9C-52EF-457E-AD80-FFA12A286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Abgrenzungsvorschlag</a:t>
            </a:r>
          </a:p>
        </p:txBody>
      </p:sp>
    </p:spTree>
    <p:extLst>
      <p:ext uri="{BB962C8B-B14F-4D97-AF65-F5344CB8AC3E}">
        <p14:creationId xmlns:p14="http://schemas.microsoft.com/office/powerpoint/2010/main" val="305037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="" xmlns:a16="http://schemas.microsoft.com/office/drawing/2014/main" id="{9D5DC2A9-26A6-531B-A85C-AF5F2DFD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4136F837-10B3-4444-EF9F-BF88EF51B8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91750" y="7265988"/>
            <a:ext cx="501650" cy="138112"/>
          </a:xfrm>
        </p:spPr>
        <p:txBody>
          <a:bodyPr/>
          <a:lstStyle/>
          <a:p>
            <a:fld id="{4925618C-4501-47D8-A435-AE7FFFDE376A}" type="slidenum">
              <a:rPr lang="de-DE" smtClean="0"/>
              <a:t>25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675DBE2C-89BF-4693-639A-355E8ECA0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2518" r="2424" b="3356"/>
          <a:stretch/>
        </p:blipFill>
        <p:spPr>
          <a:xfrm>
            <a:off x="0" y="96689"/>
            <a:ext cx="10695249" cy="736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1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4136F837-10B3-4444-EF9F-BF88EF51B8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91750" y="7265988"/>
            <a:ext cx="501650" cy="138112"/>
          </a:xfrm>
        </p:spPr>
        <p:txBody>
          <a:bodyPr/>
          <a:lstStyle/>
          <a:p>
            <a:fld id="{4925618C-4501-47D8-A435-AE7FFFDE376A}" type="slidenum">
              <a:rPr lang="de-DE" smtClean="0"/>
              <a:t>26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4E65DBC9-47C6-4002-8717-DE335F42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0" y="756296"/>
            <a:ext cx="7200800" cy="60940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69A1666F-6B72-F22D-9D56-A51ECBB9D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980" y="756296"/>
            <a:ext cx="21431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49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9F789FF7-DEDC-47BB-ACFC-396588E03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704" y="2694469"/>
            <a:ext cx="1599798" cy="1727524"/>
          </a:xfrm>
        </p:spPr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B3F47B9C-52EF-457E-AD80-FFA12A286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6460" y="3636615"/>
            <a:ext cx="7247025" cy="503856"/>
          </a:xfrm>
        </p:spPr>
        <p:txBody>
          <a:bodyPr/>
          <a:lstStyle/>
          <a:p>
            <a:r>
              <a:rPr lang="de-DE" dirty="0"/>
              <a:t>Kosten- und Finanzierungsübersicht</a:t>
            </a:r>
          </a:p>
        </p:txBody>
      </p:sp>
    </p:spTree>
    <p:extLst>
      <p:ext uri="{BB962C8B-B14F-4D97-AF65-F5344CB8AC3E}">
        <p14:creationId xmlns:p14="http://schemas.microsoft.com/office/powerpoint/2010/main" val="619781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06139" y="891019"/>
            <a:ext cx="10079727" cy="369332"/>
          </a:xfrm>
        </p:spPr>
        <p:txBody>
          <a:bodyPr/>
          <a:lstStyle/>
          <a:p>
            <a:r>
              <a:rPr lang="de-DE" dirty="0"/>
              <a:t>Kosten- und Finanzierungsübersicht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12" name="Datumsplatzhalter 2">
            <a:extLst>
              <a:ext uri="{FF2B5EF4-FFF2-40B4-BE49-F238E27FC236}">
                <a16:creationId xmlns="" xmlns:a16="http://schemas.microsoft.com/office/drawing/2014/main" id="{2EBEDB05-12D2-B0D3-3638-EBF80950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="" xmlns:a16="http://schemas.microsoft.com/office/drawing/2014/main" id="{6D4C8377-0F7F-FC13-1E46-91B6B60E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="" xmlns:a16="http://schemas.microsoft.com/office/drawing/2014/main" id="{A3C53E7B-6389-78C9-1DEA-00DEF4001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5077"/>
              </p:ext>
            </p:extLst>
          </p:nvPr>
        </p:nvGraphicFramePr>
        <p:xfrm>
          <a:off x="306139" y="1620391"/>
          <a:ext cx="10079727" cy="5506590"/>
        </p:xfrm>
        <a:graphic>
          <a:graphicData uri="http://schemas.openxmlformats.org/drawingml/2006/table">
            <a:tbl>
              <a:tblPr firstRow="1" firstCol="1" bandRow="1"/>
              <a:tblGrid>
                <a:gridCol w="5102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60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34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I. Ausgaben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 €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Vorbereitende Untersuchungen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Weitere Vorbereitung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Grunderwerb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Ordnungsmaßnahmen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1.750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 Baumaßnahmen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1.165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Sonstige Maßnahmen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 Vergütungen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Summe Ausgaben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3.028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7106">
                <a:tc>
                  <a:txBody>
                    <a:bodyPr/>
                    <a:lstStyle/>
                    <a:p>
                      <a:endParaRPr lang="de-DE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II. Einnahmen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7106">
                <a:tc>
                  <a:txBody>
                    <a:bodyPr/>
                    <a:lstStyle/>
                    <a:p>
                      <a:endParaRPr lang="de-DE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7106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III. Ausgabenüberschuss (Benötigter Förderrahmen)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3.028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7106">
                <a:tc>
                  <a:txBody>
                    <a:bodyPr/>
                    <a:lstStyle/>
                    <a:p>
                      <a:endParaRPr lang="de-DE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Landesfinanzhilfen 60%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1.817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67106">
                <a:tc>
                  <a:txBody>
                    <a:bodyPr/>
                    <a:lstStyle/>
                    <a:p>
                      <a:endParaRPr lang="de-DE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Anteil Gemeinde an voraussichtlich förderfähigen Kosten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1.211</a:t>
                      </a:r>
                      <a:endParaRPr lang="de-D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743" marR="407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343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9F789FF7-DEDC-47BB-ACFC-396588E03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704" y="2694469"/>
            <a:ext cx="1599798" cy="1727524"/>
          </a:xfrm>
        </p:spPr>
        <p:txBody>
          <a:bodyPr/>
          <a:lstStyle/>
          <a:p>
            <a:r>
              <a:rPr lang="de-DE" dirty="0"/>
              <a:t>05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B3F47B9C-52EF-457E-AD80-FFA12A286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0055" y="3197791"/>
            <a:ext cx="7247025" cy="1007712"/>
          </a:xfrm>
        </p:spPr>
        <p:txBody>
          <a:bodyPr/>
          <a:lstStyle/>
          <a:p>
            <a:r>
              <a:rPr lang="de-DE" dirty="0"/>
              <a:t>Verfahrenswahl und Satzungsbeschluss</a:t>
            </a:r>
          </a:p>
        </p:txBody>
      </p:sp>
    </p:spTree>
    <p:extLst>
      <p:ext uri="{BB962C8B-B14F-4D97-AF65-F5344CB8AC3E}">
        <p14:creationId xmlns:p14="http://schemas.microsoft.com/office/powerpoint/2010/main" val="316608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9F789FF7-DEDC-47BB-ACFC-396588E03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704" y="2694469"/>
            <a:ext cx="1599798" cy="1727524"/>
          </a:xfrm>
        </p:spPr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B3F47B9C-52EF-457E-AD80-FFA12A286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Daten &amp; Fakten</a:t>
            </a:r>
          </a:p>
        </p:txBody>
      </p:sp>
    </p:spTree>
    <p:extLst>
      <p:ext uri="{BB962C8B-B14F-4D97-AF65-F5344CB8AC3E}">
        <p14:creationId xmlns:p14="http://schemas.microsoft.com/office/powerpoint/2010/main" val="220314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 altLang="de-DE" dirty="0">
                <a:solidFill>
                  <a:schemeClr val="tx1"/>
                </a:solidFill>
              </a:rPr>
              <a:t>Verfahrenswahl und Satzungsbeschluss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42391" y="1620391"/>
            <a:ext cx="10080625" cy="4555093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de-D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mfassendes oder vereinfachtes Verfahren </a:t>
            </a:r>
            <a:endParaRPr lang="de-DE" sz="20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</a:pP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Das umfassende Verfahren („Regelverfahren“) </a:t>
            </a:r>
            <a:r>
              <a:rPr lang="de-DE" b="0" u="sng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muss</a:t>
            </a: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 gewählt werden, wenn:</a:t>
            </a:r>
          </a:p>
          <a:p>
            <a:pPr marL="171450" indent="-171450"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  <a:buFontTx/>
              <a:buChar char="-"/>
            </a:pP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Sanierungsbedingte Bodenwertsteigerungen zu erwarten sind</a:t>
            </a:r>
          </a:p>
          <a:p>
            <a:pPr marL="171450" indent="-171450"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  <a:buFontTx/>
              <a:buChar char="-"/>
            </a:pP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Grundstücksspekulationen möglich sind (zur Kontrolle der Grundstückspreise)</a:t>
            </a:r>
          </a:p>
          <a:p>
            <a:pPr marL="171450" indent="-171450"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  <a:buFontTx/>
              <a:buChar char="-"/>
            </a:pP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Die Struktur des Sanierungsgebietes tiefgreifend verändert wird</a:t>
            </a:r>
          </a:p>
          <a:p>
            <a:pPr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</a:pPr>
            <a:endParaRPr lang="de-DE" b="0" kern="0" dirty="0">
              <a:solidFill>
                <a:schemeClr val="tx1"/>
              </a:solidFill>
              <a:ea typeface="Lucida Sans Unicode" pitchFamily="34" charset="0"/>
              <a:cs typeface="Arial" panose="020B0604020202020204" pitchFamily="34" charset="0"/>
              <a:sym typeface="Arial"/>
            </a:endParaRPr>
          </a:p>
          <a:p>
            <a:pPr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</a:pP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Das vereinfachte Verfahren </a:t>
            </a:r>
            <a:r>
              <a:rPr lang="de-DE" b="0" u="sng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kann</a:t>
            </a: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 gewählt werden, wenn:</a:t>
            </a:r>
          </a:p>
          <a:p>
            <a:pPr marL="179388" indent="-179388"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</a:pP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- 	Keine sanierungsbedingte Bodenwertsteigerung zu erwarten ist</a:t>
            </a:r>
          </a:p>
          <a:p>
            <a:pPr marL="179388" indent="-179388"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</a:pP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- 	Die besonderen bodenrechtlichen Vorschriften nicht erforderlich sind </a:t>
            </a:r>
            <a:b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</a:br>
            <a:r>
              <a:rPr lang="de-DE" b="0" kern="0" dirty="0">
                <a:solidFill>
                  <a:schemeClr val="tx1"/>
                </a:solidFill>
                <a:ea typeface="Lucida Sans Unicode" pitchFamily="34" charset="0"/>
                <a:cs typeface="Arial" panose="020B0604020202020204" pitchFamily="34" charset="0"/>
                <a:sym typeface="Arial"/>
              </a:rPr>
              <a:t>(Ausgleichsbeträge, KP-Prüfung)</a:t>
            </a:r>
          </a:p>
          <a:p>
            <a:pPr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</a:pPr>
            <a:endParaRPr lang="de-DE" sz="1400" kern="0" dirty="0">
              <a:solidFill>
                <a:srgbClr val="000000"/>
              </a:solidFill>
              <a:ea typeface="Lucida Sans Unicode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2">
            <a:extLst>
              <a:ext uri="{FF2B5EF4-FFF2-40B4-BE49-F238E27FC236}">
                <a16:creationId xmlns="" xmlns:a16="http://schemas.microsoft.com/office/drawing/2014/main" id="{5F43A342-DF52-4D80-1A5B-1E33D6BD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="" xmlns:a16="http://schemas.microsoft.com/office/drawing/2014/main" id="{E0AC0D7C-4999-6EFD-7CC9-B8B7D242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2969510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42391" y="756295"/>
            <a:ext cx="10080625" cy="830997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das Sanierungsgebiet gilt:</a:t>
            </a:r>
          </a:p>
          <a:p>
            <a:pPr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</a:pPr>
            <a:endParaRPr lang="de-DE" sz="1400" kern="0" dirty="0">
              <a:solidFill>
                <a:srgbClr val="000000"/>
              </a:solidFill>
              <a:ea typeface="Lucida Sans Unicode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2">
            <a:extLst>
              <a:ext uri="{FF2B5EF4-FFF2-40B4-BE49-F238E27FC236}">
                <a16:creationId xmlns="" xmlns:a16="http://schemas.microsoft.com/office/drawing/2014/main" id="{5F43A342-DF52-4D80-1A5B-1E33D6BD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="" xmlns:a16="http://schemas.microsoft.com/office/drawing/2014/main" id="{E0AC0D7C-4999-6EFD-7CC9-B8B7D242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="" xmlns:a16="http://schemas.microsoft.com/office/drawing/2014/main" id="{FF09F8DE-473F-4F79-7A52-4E732DA2A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91" y="1726222"/>
            <a:ext cx="8300318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defTabSz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7C391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Höherstufung von Art und Maß der baulichen Nutzung erfolgt nicht</a:t>
            </a:r>
            <a:r>
              <a:rPr lang="de-DE" sz="1600" b="1" dirty="0">
                <a:solidFill>
                  <a:prstClr val="black"/>
                </a:solidFill>
                <a:ea typeface="MS Gothic" panose="020B0609070205080204" pitchFamily="49" charset="-128"/>
              </a:rPr>
              <a:t/>
            </a:r>
            <a:br>
              <a:rPr lang="de-DE" sz="1600" b="1" dirty="0">
                <a:solidFill>
                  <a:prstClr val="black"/>
                </a:solidFill>
                <a:ea typeface="MS Gothic" panose="020B0609070205080204" pitchFamily="49" charset="-128"/>
              </a:rPr>
            </a:br>
            <a:endParaRPr lang="de-DE" sz="1600" dirty="0">
              <a:solidFill>
                <a:prstClr val="black"/>
              </a:solidFill>
              <a:ea typeface="MS Gothic" panose="020B0609070205080204" pitchFamily="49" charset="-128"/>
            </a:endParaRPr>
          </a:p>
          <a:p>
            <a:pPr marL="285750" indent="-28575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7C391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Sanierungsbedingte Bodenwerterhöhungen sind durch die geplanten Maßnahmen nicht zu erwarten</a:t>
            </a:r>
            <a:r>
              <a:rPr lang="de-DE" sz="1600" dirty="0">
                <a:solidFill>
                  <a:prstClr val="black"/>
                </a:solidFill>
                <a:ea typeface="MS Gothic" panose="020B0609070205080204" pitchFamily="49" charset="-128"/>
              </a:rPr>
              <a:t/>
            </a:r>
            <a:br>
              <a:rPr lang="de-DE" sz="1600" dirty="0">
                <a:solidFill>
                  <a:prstClr val="black"/>
                </a:solidFill>
                <a:ea typeface="MS Gothic" panose="020B0609070205080204" pitchFamily="49" charset="-128"/>
              </a:rPr>
            </a:br>
            <a:endParaRPr lang="de-DE" sz="1600" dirty="0">
              <a:solidFill>
                <a:prstClr val="black"/>
              </a:solidFill>
              <a:ea typeface="MS Gothic" panose="020B0609070205080204" pitchFamily="49" charset="-128"/>
            </a:endParaRPr>
          </a:p>
          <a:p>
            <a:pPr marL="285750" indent="-28575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7C391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Der </a:t>
            </a:r>
            <a:r>
              <a:rPr lang="de-DE" sz="1800" b="1" dirty="0">
                <a:solidFill>
                  <a:prstClr val="black"/>
                </a:solidFill>
                <a:ea typeface="MS Gothic" panose="020B0609070205080204" pitchFamily="49" charset="-128"/>
              </a:rPr>
              <a:t>Erschließungszustand</a:t>
            </a: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 des Gebiets ändert sich voraussichtlich nicht / Bodenordnungsmaßnahmen sind nicht geplant</a:t>
            </a:r>
            <a:r>
              <a:rPr lang="de-DE" sz="1600" dirty="0">
                <a:solidFill>
                  <a:prstClr val="black"/>
                </a:solidFill>
                <a:ea typeface="MS Gothic" panose="020B0609070205080204" pitchFamily="49" charset="-128"/>
              </a:rPr>
              <a:t/>
            </a:r>
            <a:br>
              <a:rPr lang="de-DE" sz="1600" dirty="0">
                <a:solidFill>
                  <a:prstClr val="black"/>
                </a:solidFill>
                <a:ea typeface="MS Gothic" panose="020B0609070205080204" pitchFamily="49" charset="-128"/>
              </a:rPr>
            </a:br>
            <a:endParaRPr lang="de-DE" sz="1600" dirty="0">
              <a:solidFill>
                <a:prstClr val="black"/>
              </a:solidFill>
              <a:ea typeface="MS Gothic" panose="020B0609070205080204" pitchFamily="49" charset="-128"/>
            </a:endParaRPr>
          </a:p>
          <a:p>
            <a:pPr marL="285750" indent="-28575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7C391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Innenentwicklungsmaßnahmen werden nur durch Aufwertung des Bestandes (Roßmarkt, Mühleninsel) realisiert</a:t>
            </a:r>
          </a:p>
          <a:p>
            <a:pPr marL="285750" indent="-28575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7C391"/>
              </a:buClr>
              <a:buFont typeface="Wingdings" panose="05000000000000000000" pitchFamily="2" charset="2"/>
              <a:buChar char="§"/>
            </a:pPr>
            <a:endParaRPr lang="de-DE" sz="1800" dirty="0">
              <a:solidFill>
                <a:prstClr val="black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pPr marL="285750" indent="-28575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37C391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Schwerpunkt ist eine erhaltende Erneuerung durch Modernisierung und Instandsetzung schlechter Bausubstanz</a:t>
            </a:r>
            <a:r>
              <a:rPr lang="de-DE" sz="1600" dirty="0">
                <a:solidFill>
                  <a:prstClr val="black"/>
                </a:solidFill>
                <a:ea typeface="MS Gothic" panose="020B0609070205080204" pitchFamily="49" charset="-128"/>
              </a:rPr>
              <a:t/>
            </a:r>
            <a:br>
              <a:rPr lang="de-DE" sz="1600" dirty="0">
                <a:solidFill>
                  <a:prstClr val="black"/>
                </a:solidFill>
                <a:ea typeface="MS Gothic" panose="020B0609070205080204" pitchFamily="49" charset="-128"/>
              </a:rPr>
            </a:br>
            <a:endParaRPr lang="de-DE" sz="1600" dirty="0">
              <a:solidFill>
                <a:prstClr val="black"/>
              </a:solidFill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749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42391" y="756295"/>
            <a:ext cx="10080625" cy="830997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de-DE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das Sanierungsgebiet gilt:</a:t>
            </a:r>
          </a:p>
          <a:p>
            <a:pPr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</a:pPr>
            <a:endParaRPr lang="de-DE" sz="1400" kern="0" dirty="0">
              <a:solidFill>
                <a:srgbClr val="000000"/>
              </a:solidFill>
              <a:ea typeface="Lucida Sans Unicode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2">
            <a:extLst>
              <a:ext uri="{FF2B5EF4-FFF2-40B4-BE49-F238E27FC236}">
                <a16:creationId xmlns="" xmlns:a16="http://schemas.microsoft.com/office/drawing/2014/main" id="{5F43A342-DF52-4D80-1A5B-1E33D6BD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="" xmlns:a16="http://schemas.microsoft.com/office/drawing/2014/main" id="{E0AC0D7C-4999-6EFD-7CC9-B8B7D242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="" xmlns:a16="http://schemas.microsoft.com/office/drawing/2014/main" id="{FF09F8DE-473F-4F79-7A52-4E732DA2A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96" y="2098119"/>
            <a:ext cx="8300318" cy="336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defTabSz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7C391"/>
              </a:buClr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Die Gemeinde hat </a:t>
            </a:r>
            <a:r>
              <a:rPr lang="de-DE" sz="1800" b="1" dirty="0">
                <a:solidFill>
                  <a:prstClr val="black"/>
                </a:solidFill>
                <a:ea typeface="MS Gothic" panose="020B0609070205080204" pitchFamily="49" charset="-128"/>
              </a:rPr>
              <a:t>wesentlichen Einfluss auf die zukünftige Nutzung und Bodenpreisentwicklung</a:t>
            </a: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 der Grundstücke </a:t>
            </a: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  <a:sym typeface="Wingdings" panose="05000000000000000000" pitchFamily="2" charset="2"/>
              </a:rPr>
              <a:t> </a:t>
            </a: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erschwerte Durchführung der Sanierung ist nicht zu erwarten </a:t>
            </a:r>
          </a:p>
          <a:p>
            <a:pPr marL="285750" indent="-285750" defTabSz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7C391"/>
              </a:buClr>
              <a:buFont typeface="Wingdings" panose="05000000000000000000" pitchFamily="2" charset="2"/>
              <a:buChar char="§"/>
            </a:pPr>
            <a:endParaRPr lang="de-DE" sz="1800" dirty="0">
              <a:solidFill>
                <a:prstClr val="black"/>
              </a:solidFill>
              <a:ea typeface="MS Gothic" panose="020B0609070205080204" pitchFamily="49" charset="-128"/>
            </a:endParaRPr>
          </a:p>
          <a:p>
            <a:pPr defTabSz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7C391"/>
              </a:buClr>
            </a:pPr>
            <a:r>
              <a:rPr lang="de-DE" sz="1800" b="1" dirty="0">
                <a:solidFill>
                  <a:schemeClr val="tx1"/>
                </a:solidFill>
                <a:cs typeface="Arial" panose="020B0604020202020204" pitchFamily="34" charset="0"/>
              </a:rPr>
              <a:t>Die Sanierung des Gebietes „Südwestliche Altstadt II" soll daher im vereinfachten Verfahren durchgeführt werden.  §§ 144 und 145 BauGB </a:t>
            </a:r>
            <a:r>
              <a:rPr lang="de-DE" sz="1800" b="1" dirty="0">
                <a:cs typeface="Arial" panose="020B0604020202020204" pitchFamily="34" charset="0"/>
              </a:rPr>
              <a:t>sind </a:t>
            </a:r>
            <a:r>
              <a:rPr lang="de-DE" sz="1800" b="1" dirty="0">
                <a:solidFill>
                  <a:schemeClr val="tx1"/>
                </a:solidFill>
                <a:cs typeface="Arial" panose="020B0604020202020204" pitchFamily="34" charset="0"/>
              </a:rPr>
              <a:t>anzuwenden.</a:t>
            </a:r>
            <a:endParaRPr lang="de-DE" sz="1800" dirty="0">
              <a:solidFill>
                <a:prstClr val="black"/>
              </a:solidFill>
              <a:ea typeface="MS Gothic" panose="020B0609070205080204" pitchFamily="49" charset="-128"/>
            </a:endParaRPr>
          </a:p>
          <a:p>
            <a:pPr defTabSz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7C391"/>
              </a:buClr>
            </a:pPr>
            <a:endParaRPr lang="de-DE" sz="1800" dirty="0">
              <a:solidFill>
                <a:prstClr val="black"/>
              </a:solidFill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6869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42391" y="756295"/>
            <a:ext cx="10080625" cy="933589"/>
          </a:xfrm>
        </p:spPr>
        <p:txBody>
          <a:bodyPr/>
          <a:lstStyle/>
          <a:p>
            <a:pPr>
              <a:lnSpc>
                <a:spcPts val="4400"/>
              </a:lnSpc>
              <a:spcBef>
                <a:spcPct val="50000"/>
              </a:spcBef>
            </a:pPr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Anwendung der Genehmigungspflichten nach §144 BauGB</a:t>
            </a:r>
          </a:p>
          <a:p>
            <a:pPr defTabSz="820678" eaLnBrk="1" fontAlgn="auto">
              <a:spcBef>
                <a:spcPts val="1200"/>
              </a:spcBef>
              <a:spcAft>
                <a:spcPts val="0"/>
              </a:spcAft>
              <a:buClr>
                <a:srgbClr val="103864"/>
              </a:buClr>
            </a:pPr>
            <a:endParaRPr lang="de-DE" sz="1400" kern="0" dirty="0">
              <a:solidFill>
                <a:srgbClr val="000000"/>
              </a:solidFill>
              <a:ea typeface="Lucida Sans Unicode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Datumsplatzhalter 2">
            <a:extLst>
              <a:ext uri="{FF2B5EF4-FFF2-40B4-BE49-F238E27FC236}">
                <a16:creationId xmlns="" xmlns:a16="http://schemas.microsoft.com/office/drawing/2014/main" id="{5F43A342-DF52-4D80-1A5B-1E33D6BD3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5" name="Fußzeilenplatzhalter 3">
            <a:extLst>
              <a:ext uri="{FF2B5EF4-FFF2-40B4-BE49-F238E27FC236}">
                <a16:creationId xmlns="" xmlns:a16="http://schemas.microsoft.com/office/drawing/2014/main" id="{E0AC0D7C-4999-6EFD-7CC9-B8B7D242C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09B74702-B511-2B2E-8814-4D6FE167F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700808"/>
            <a:ext cx="8687773" cy="502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defTabSz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u="sng" dirty="0">
                <a:solidFill>
                  <a:prstClr val="black"/>
                </a:solidFill>
                <a:ea typeface="MS Gothic" panose="020B0609070205080204" pitchFamily="49" charset="-128"/>
              </a:rPr>
              <a:t>§ 144 Abs. 1 BauGB:</a:t>
            </a:r>
          </a:p>
          <a:p>
            <a:pPr defTabSz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A279"/>
              </a:buClr>
              <a:defRPr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Schriftliche Genehmigung durch die Gemeinde für:</a:t>
            </a:r>
          </a:p>
          <a:p>
            <a:pPr marL="742950" lvl="1" indent="-285750" defTabSz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A279"/>
              </a:buClr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Errichtung, Änderung oder Nutzungsänderung von baulichen Anlagen</a:t>
            </a:r>
          </a:p>
          <a:p>
            <a:pPr marL="742950" lvl="1" indent="-285750" defTabSz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A279"/>
              </a:buClr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Erhebliche oder wesentlich wertsteigernde Veränderungen baulichen Anlagen </a:t>
            </a:r>
          </a:p>
          <a:p>
            <a:pPr marL="742950" lvl="1" indent="-285750" defTabSz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A279"/>
              </a:buClr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Miet- / Pachtverträge über Nutzung von baulichen Anlagen auf bestimmte Zeit</a:t>
            </a:r>
          </a:p>
          <a:p>
            <a:pPr defTabSz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sz="1800" u="sng" dirty="0">
              <a:solidFill>
                <a:prstClr val="black"/>
              </a:solidFill>
              <a:ea typeface="MS Gothic" panose="020B0609070205080204" pitchFamily="49" charset="-128"/>
            </a:endParaRPr>
          </a:p>
          <a:p>
            <a:pPr defTabSz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u="sng" dirty="0">
                <a:solidFill>
                  <a:prstClr val="black"/>
                </a:solidFill>
                <a:ea typeface="MS Gothic" panose="020B0609070205080204" pitchFamily="49" charset="-128"/>
              </a:rPr>
              <a:t>§ 144 Abs. 2 BauGB:</a:t>
            </a:r>
          </a:p>
          <a:p>
            <a:pPr defTabSz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Schriftliche Genehmigung durch die Gemeinde für:</a:t>
            </a:r>
          </a:p>
          <a:p>
            <a:pPr marL="742950" lvl="1" indent="-285750" defTabSz="44926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2EA279"/>
              </a:buClr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prstClr val="black"/>
                </a:solidFill>
                <a:ea typeface="MS Gothic" panose="020B0609070205080204" pitchFamily="49" charset="-128"/>
              </a:rPr>
              <a:t>Grundstücksveräußerungen, Grundschulden, Baulasten, Grundstücksteilungen</a:t>
            </a:r>
          </a:p>
        </p:txBody>
      </p:sp>
    </p:spTree>
    <p:extLst>
      <p:ext uri="{BB962C8B-B14F-4D97-AF65-F5344CB8AC3E}">
        <p14:creationId xmlns:p14="http://schemas.microsoft.com/office/powerpoint/2010/main" val="2886981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9F789FF7-DEDC-47BB-ACFC-396588E03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704" y="2694469"/>
            <a:ext cx="1599798" cy="1727524"/>
          </a:xfrm>
        </p:spPr>
        <p:txBody>
          <a:bodyPr/>
          <a:lstStyle/>
          <a:p>
            <a:r>
              <a:rPr lang="de-DE" dirty="0"/>
              <a:t>06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B3F47B9C-52EF-457E-AD80-FFA12A286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0055" y="3701647"/>
            <a:ext cx="7247025" cy="503856"/>
          </a:xfrm>
        </p:spPr>
        <p:txBody>
          <a:bodyPr/>
          <a:lstStyle/>
          <a:p>
            <a:r>
              <a:rPr lang="de-DE" dirty="0"/>
              <a:t>Förderrichtlinien</a:t>
            </a:r>
          </a:p>
        </p:txBody>
      </p:sp>
    </p:spTree>
    <p:extLst>
      <p:ext uri="{BB962C8B-B14F-4D97-AF65-F5344CB8AC3E}">
        <p14:creationId xmlns:p14="http://schemas.microsoft.com/office/powerpoint/2010/main" val="4090388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42840" y="909603"/>
            <a:ext cx="10079727" cy="369332"/>
          </a:xfrm>
        </p:spPr>
        <p:txBody>
          <a:bodyPr/>
          <a:lstStyle/>
          <a:p>
            <a:r>
              <a:rPr lang="de-DE" dirty="0"/>
              <a:t>Förderung privater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9A0307D4-D61A-D4F5-84E2-24887361D5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6346D815-86A1-3E47-7F67-E7DF286775BD}"/>
              </a:ext>
            </a:extLst>
          </p:cNvPr>
          <p:cNvSpPr txBox="1">
            <a:spLocks/>
          </p:cNvSpPr>
          <p:nvPr/>
        </p:nvSpPr>
        <p:spPr bwMode="gray">
          <a:xfrm>
            <a:off x="450156" y="2013689"/>
            <a:ext cx="100806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43056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043056" rtl="0" eaLnBrk="1" latinLnBrk="0" hangingPunct="1">
              <a:spcBef>
                <a:spcPts val="4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Grundsätzliches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="" xmlns:a16="http://schemas.microsoft.com/office/drawing/2014/main" id="{FFF2480E-4AF4-252E-FA87-6258D101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="" xmlns:a16="http://schemas.microsoft.com/office/drawing/2014/main" id="{B63526FF-4CE1-BE5C-7083-51523832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3" name="Text Box 13">
            <a:extLst>
              <a:ext uri="{FF2B5EF4-FFF2-40B4-BE49-F238E27FC236}">
                <a16:creationId xmlns="" xmlns:a16="http://schemas.microsoft.com/office/drawing/2014/main" id="{AE9A021D-D433-415D-42F1-2C75DA7B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8" y="2675063"/>
            <a:ext cx="857923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14313" indent="-214313">
              <a:spcBef>
                <a:spcPct val="50000"/>
              </a:spcBef>
              <a:buClr>
                <a:srgbClr val="37C391"/>
              </a:buClr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cs typeface="Arial" panose="020B0604020202020204" pitchFamily="34" charset="0"/>
              </a:rPr>
              <a:t>Maßnahmen zur Beseitigung städtebaulicher Mängel umfassen auch     Maßnahmen von privaten Eigentümern</a:t>
            </a:r>
          </a:p>
          <a:p>
            <a:pPr lvl="0">
              <a:spcBef>
                <a:spcPct val="50000"/>
              </a:spcBef>
              <a:buClr>
                <a:srgbClr val="37C391"/>
              </a:buClr>
              <a:defRPr/>
            </a:pPr>
            <a:endParaRPr lang="de-DE" sz="1800" dirty="0">
              <a:cs typeface="Arial" panose="020B0604020202020204" pitchFamily="34" charset="0"/>
            </a:endParaRPr>
          </a:p>
          <a:p>
            <a:pPr marL="214313" indent="-214313">
              <a:spcBef>
                <a:spcPct val="50000"/>
              </a:spcBef>
              <a:buClr>
                <a:srgbClr val="37C391"/>
              </a:buClr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cs typeface="Arial" panose="020B0604020202020204" pitchFamily="34" charset="0"/>
              </a:rPr>
              <a:t>Forderung der Bewilligungsstelle (RP): Im Rahmen der Städtebauförderung ist auf eine Ausgewogenheit zwischen öffentlichen und privaten Maßnahmen zu achten</a:t>
            </a:r>
          </a:p>
          <a:p>
            <a:pPr lvl="0">
              <a:spcBef>
                <a:spcPct val="50000"/>
              </a:spcBef>
              <a:buClr>
                <a:srgbClr val="37C391"/>
              </a:buClr>
              <a:defRPr/>
            </a:pPr>
            <a:endParaRPr lang="de-DE" sz="1800" dirty="0">
              <a:cs typeface="Arial" panose="020B0604020202020204" pitchFamily="34" charset="0"/>
            </a:endParaRPr>
          </a:p>
          <a:p>
            <a:pPr marL="214313" indent="-214313">
              <a:spcBef>
                <a:spcPct val="50000"/>
              </a:spcBef>
              <a:buClr>
                <a:srgbClr val="37C391"/>
              </a:buClr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cs typeface="Arial" panose="020B0604020202020204" pitchFamily="34" charset="0"/>
              </a:rPr>
              <a:t>Der Erfolg der gesamten Sanierungsmaßnahme hängt auch von der Mitwirkung der privaten Eigentümer ab</a:t>
            </a:r>
          </a:p>
        </p:txBody>
      </p:sp>
    </p:spTree>
    <p:extLst>
      <p:ext uri="{BB962C8B-B14F-4D97-AF65-F5344CB8AC3E}">
        <p14:creationId xmlns:p14="http://schemas.microsoft.com/office/powerpoint/2010/main" val="3231781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06139" y="891019"/>
            <a:ext cx="10079727" cy="369332"/>
          </a:xfrm>
        </p:spPr>
        <p:txBody>
          <a:bodyPr/>
          <a:lstStyle/>
          <a:p>
            <a:r>
              <a:rPr lang="de-DE" dirty="0"/>
              <a:t>Förderung privater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757371FA-41BE-9A94-F5FE-70EEFAF196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2600" y="1620000"/>
            <a:ext cx="4824165" cy="4355038"/>
          </a:xfrm>
        </p:spPr>
        <p:txBody>
          <a:bodyPr/>
          <a:lstStyle/>
          <a:p>
            <a:r>
              <a:rPr lang="de-DE" b="0" dirty="0"/>
              <a:t>Ganzheitliche Betrachtung, </a:t>
            </a:r>
            <a:br>
              <a:rPr lang="de-DE" b="0" dirty="0"/>
            </a:br>
            <a:r>
              <a:rPr lang="de-DE" b="0" dirty="0"/>
              <a:t>mehrere Maßnahmen sind erforderlich</a:t>
            </a:r>
          </a:p>
          <a:p>
            <a:r>
              <a:rPr lang="de-DE" dirty="0"/>
              <a:t>Förderfähig sind…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b="0" dirty="0"/>
              <a:t>Umfassende Modernisierungen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b="0" dirty="0"/>
              <a:t>Beseitigung aller Mängel und Missstände am Gebäude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b="0" dirty="0"/>
              <a:t>Energieeinsparung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b="0" dirty="0"/>
              <a:t>Funktionsverbesserungen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9C679DC2-2D34-6489-6FDE-DBA0D5F5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0" y="1619875"/>
            <a:ext cx="4824412" cy="521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umsplatzhalter 2">
            <a:extLst>
              <a:ext uri="{FF2B5EF4-FFF2-40B4-BE49-F238E27FC236}">
                <a16:creationId xmlns="" xmlns:a16="http://schemas.microsoft.com/office/drawing/2014/main" id="{165B965C-EA5D-5307-7601-2AAAB0A9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22.02.2024</a:t>
            </a:r>
          </a:p>
        </p:txBody>
      </p:sp>
      <p:sp>
        <p:nvSpPr>
          <p:cNvPr id="16" name="Fußzeilenplatzhalter 3">
            <a:extLst>
              <a:ext uri="{FF2B5EF4-FFF2-40B4-BE49-F238E27FC236}">
                <a16:creationId xmlns="" xmlns:a16="http://schemas.microsoft.com/office/drawing/2014/main" id="{008FCCBC-189E-158C-D6CC-8268878F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´Bürgerinformation Stadt Kenzingen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="" xmlns:a16="http://schemas.microsoft.com/office/drawing/2014/main" id="{B60F815D-D139-4FB7-6E64-C4A57D1041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725" y="7322123"/>
            <a:ext cx="25200" cy="252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907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2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06139" y="891019"/>
            <a:ext cx="10079727" cy="369332"/>
          </a:xfrm>
        </p:spPr>
        <p:txBody>
          <a:bodyPr/>
          <a:lstStyle/>
          <a:p>
            <a:r>
              <a:rPr lang="de-DE" dirty="0"/>
              <a:t>Förderung privater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757371FA-41BE-9A94-F5FE-70EEFAF196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2600" y="1620000"/>
            <a:ext cx="4824165" cy="3801041"/>
          </a:xfrm>
        </p:spPr>
        <p:txBody>
          <a:bodyPr/>
          <a:lstStyle/>
          <a:p>
            <a:endParaRPr lang="de-DE" dirty="0"/>
          </a:p>
          <a:p>
            <a:r>
              <a:rPr lang="de-DE" u="sng" dirty="0"/>
              <a:t>Nicht</a:t>
            </a:r>
            <a:r>
              <a:rPr lang="de-DE" dirty="0"/>
              <a:t> förderfähig sind…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b="0" dirty="0"/>
              <a:t>Luxusmodernisierungen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b="0" dirty="0"/>
              <a:t>Schönheitsreparaturen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b="0" dirty="0"/>
              <a:t>Unterhaltungsarbeiten / Instandhaltung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b="0" dirty="0"/>
              <a:t>Reparaturen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9C679DC2-2D34-6489-6FDE-DBA0D5F5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0" y="1619875"/>
            <a:ext cx="4824412" cy="521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2">
            <a:extLst>
              <a:ext uri="{FF2B5EF4-FFF2-40B4-BE49-F238E27FC236}">
                <a16:creationId xmlns="" xmlns:a16="http://schemas.microsoft.com/office/drawing/2014/main" id="{58E28C1B-46AC-911C-9EA7-4899BCB9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6139" y="7278073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="" xmlns:a16="http://schemas.microsoft.com/office/drawing/2014/main" id="{FA401FED-9EF6-3B0F-4011-069054D44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="" xmlns:a16="http://schemas.microsoft.com/office/drawing/2014/main" id="{12E4C605-F102-0868-671E-4D54B72E41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725" y="7322123"/>
            <a:ext cx="25200" cy="25200"/>
          </a:xfrm>
        </p:spPr>
        <p:txBody>
          <a:bodyPr/>
          <a:lstStyle/>
          <a:p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DCAB1CA0-C560-96A1-620F-F23E3464DF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833" t="20537" r="7564" b="30922"/>
          <a:stretch/>
        </p:blipFill>
        <p:spPr>
          <a:xfrm>
            <a:off x="1306038" y="3146750"/>
            <a:ext cx="282461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9429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6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06139" y="891019"/>
            <a:ext cx="10079727" cy="369332"/>
          </a:xfrm>
        </p:spPr>
        <p:txBody>
          <a:bodyPr/>
          <a:lstStyle/>
          <a:p>
            <a:r>
              <a:rPr lang="de-DE" dirty="0"/>
              <a:t>Förderung privater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757371FA-41BE-9A94-F5FE-70EEFAF196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2600" y="1620000"/>
            <a:ext cx="4824165" cy="3924151"/>
          </a:xfrm>
        </p:spPr>
        <p:txBody>
          <a:bodyPr/>
          <a:lstStyle/>
          <a:p>
            <a:r>
              <a:rPr lang="de-DE" dirty="0"/>
              <a:t>Von der Idee zur Förderung - Vorgehen:</a:t>
            </a:r>
          </a:p>
          <a:p>
            <a:endParaRPr lang="de-DE" sz="160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de-DE" sz="1600" b="0" dirty="0"/>
              <a:t>Vereinbarung eines unverbindlichen Beratungstermins über die Stadt mit der KE</a:t>
            </a:r>
            <a:br>
              <a:rPr lang="de-DE" sz="1600" b="0" dirty="0"/>
            </a:br>
            <a:endParaRPr lang="de-DE" sz="1600" b="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de-DE" sz="1600" b="0" dirty="0"/>
              <a:t>Einholung von Angeboten / Kostenschätzungen bei Handwerkern, bei umfangreichen Maßnahmen: Beauftragung eines Architekten</a:t>
            </a:r>
            <a:br>
              <a:rPr lang="de-DE" sz="1600" b="0" dirty="0"/>
            </a:br>
            <a:endParaRPr lang="de-DE" sz="1600" b="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/>
            </a:pPr>
            <a:r>
              <a:rPr lang="de-DE" sz="1600" b="0" dirty="0"/>
              <a:t>Einreichen der Angebote/Kostenschätzungen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="" xmlns:a16="http://schemas.microsoft.com/office/drawing/2014/main" id="{AC3E95F1-9A4D-C3FA-71C0-B22D420F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="" xmlns:a16="http://schemas.microsoft.com/office/drawing/2014/main" id="{AC07F7A5-CA7A-5086-40B5-7286D80F6C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Picture 4" descr="folie_11a">
            <a:extLst>
              <a:ext uri="{FF2B5EF4-FFF2-40B4-BE49-F238E27FC236}">
                <a16:creationId xmlns="" xmlns:a16="http://schemas.microsoft.com/office/drawing/2014/main" id="{D13A66B8-5A37-E1DF-59DF-75BFE3E2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4" y="1619999"/>
            <a:ext cx="4630746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560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0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06139" y="891019"/>
            <a:ext cx="10079727" cy="369332"/>
          </a:xfrm>
        </p:spPr>
        <p:txBody>
          <a:bodyPr/>
          <a:lstStyle/>
          <a:p>
            <a:r>
              <a:rPr lang="de-DE" dirty="0"/>
              <a:t>Förderung privater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757371FA-41BE-9A94-F5FE-70EEFAF196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2600" y="1620000"/>
            <a:ext cx="4824165" cy="4385816"/>
          </a:xfrm>
        </p:spPr>
        <p:txBody>
          <a:bodyPr/>
          <a:lstStyle/>
          <a:p>
            <a:r>
              <a:rPr lang="de-DE" dirty="0"/>
              <a:t>Von der Idee zur Förderung - Vorgehen:</a:t>
            </a:r>
          </a:p>
          <a:p>
            <a:endParaRPr lang="de-DE" sz="160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4"/>
            </a:pPr>
            <a:r>
              <a:rPr lang="de-DE" sz="1600" b="0" dirty="0"/>
              <a:t>Abschluss Modernisierungsvereinbarung und Beginn mit den Arbeiten nach Abschluss</a:t>
            </a:r>
            <a:br>
              <a:rPr lang="de-DE" sz="1600" b="0" dirty="0"/>
            </a:br>
            <a:endParaRPr lang="de-DE" sz="1600" b="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4"/>
            </a:pPr>
            <a:r>
              <a:rPr lang="de-DE" sz="1600" b="0" dirty="0"/>
              <a:t>Nach Beendigung der Maßnahme: Abnahme</a:t>
            </a:r>
            <a:br>
              <a:rPr lang="de-DE" sz="1600" b="0" dirty="0"/>
            </a:br>
            <a:r>
              <a:rPr lang="de-DE" sz="1600" b="0" dirty="0"/>
              <a:t> </a:t>
            </a:r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4"/>
            </a:pPr>
            <a:r>
              <a:rPr lang="de-DE" sz="1600" b="0" dirty="0"/>
              <a:t>Nachweis Original-Rechnungen und Überweisungsbelege</a:t>
            </a:r>
            <a:br>
              <a:rPr lang="de-DE" sz="1600" b="0" dirty="0"/>
            </a:br>
            <a:endParaRPr lang="de-DE" sz="1600" b="0" dirty="0"/>
          </a:p>
          <a:p>
            <a:pPr marL="342900" indent="-342900">
              <a:buClr>
                <a:schemeClr val="accent2"/>
              </a:buClr>
              <a:buFont typeface="+mj-lt"/>
              <a:buAutoNum type="arabicPeriod" startAt="4"/>
            </a:pPr>
            <a:r>
              <a:rPr lang="de-DE" sz="1600" b="0" dirty="0"/>
              <a:t>Rechnungsprüfung und Ausstellung der Steuerbescheinigung (Originalrechnungen und Überweisungsbelege)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="" xmlns:a16="http://schemas.microsoft.com/office/drawing/2014/main" id="{AC3E95F1-9A4D-C3FA-71C0-B22D420F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="" xmlns:a16="http://schemas.microsoft.com/office/drawing/2014/main" id="{AC07F7A5-CA7A-5086-40B5-7286D80F6C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Picture 4" descr="folie_11a">
            <a:extLst>
              <a:ext uri="{FF2B5EF4-FFF2-40B4-BE49-F238E27FC236}">
                <a16:creationId xmlns="" xmlns:a16="http://schemas.microsoft.com/office/drawing/2014/main" id="{D13A66B8-5A37-E1DF-59DF-75BFE3E2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4" y="1619999"/>
            <a:ext cx="4630746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710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34135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306140" y="891019"/>
            <a:ext cx="6408000" cy="369332"/>
          </a:xfrm>
        </p:spPr>
        <p:txBody>
          <a:bodyPr/>
          <a:lstStyle/>
          <a:p>
            <a:r>
              <a:rPr lang="de-DE" dirty="0"/>
              <a:t>Daten &amp; Fakten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06140" y="1620000"/>
            <a:ext cx="10080625" cy="4591000"/>
          </a:xfrm>
        </p:spPr>
        <p:txBody>
          <a:bodyPr/>
          <a:lstStyle/>
          <a:p>
            <a:pPr lvl="1"/>
            <a:endParaRPr lang="de-DE" dirty="0"/>
          </a:p>
          <a:p>
            <a:pPr lvl="2">
              <a:buClr>
                <a:srgbClr val="37C391"/>
              </a:buClr>
              <a:defRPr/>
            </a:pPr>
            <a:r>
              <a:rPr lang="de-DE" dirty="0">
                <a:solidFill>
                  <a:srgbClr val="123250"/>
                </a:solidFill>
                <a:latin typeface="Arial"/>
              </a:rPr>
              <a:t>GEK / ISEK / Antrag: 		2017-2019 / September 2022 / 27.10.2022</a:t>
            </a:r>
          </a:p>
          <a:p>
            <a:pPr lvl="2">
              <a:buClr>
                <a:srgbClr val="37C391"/>
              </a:buClr>
              <a:defRPr/>
            </a:pPr>
            <a:endParaRPr lang="de-DE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dirty="0">
                <a:solidFill>
                  <a:srgbClr val="123250"/>
                </a:solidFill>
                <a:latin typeface="Arial"/>
              </a:rPr>
              <a:t>Programmaufnahme: 		12.05.2023 (Bund-Länder-Programm Lebendige Zentren, LZP)</a:t>
            </a:r>
          </a:p>
          <a:p>
            <a:pPr lvl="2">
              <a:buClr>
                <a:srgbClr val="37C391"/>
              </a:buClr>
              <a:defRPr/>
            </a:pPr>
            <a:endParaRPr lang="de-DE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dirty="0">
                <a:solidFill>
                  <a:srgbClr val="123250"/>
                </a:solidFill>
                <a:latin typeface="Arial"/>
              </a:rPr>
              <a:t>Bewilligungszeitraum: 		01.01.2023 – 30.04.2032</a:t>
            </a:r>
          </a:p>
          <a:p>
            <a:pPr marL="4486275" lvl="4" indent="-266700">
              <a:buClr>
                <a:srgbClr val="37C391"/>
              </a:buClr>
              <a:defRPr/>
            </a:pPr>
            <a:r>
              <a:rPr lang="de-DE" dirty="0">
                <a:solidFill>
                  <a:srgbClr val="123250"/>
                </a:solidFill>
                <a:latin typeface="Arial"/>
              </a:rPr>
              <a:t>Förderrahmen: 	 	1.166.667 €</a:t>
            </a:r>
          </a:p>
          <a:p>
            <a:pPr marL="4486275" lvl="4" indent="-266700">
              <a:buClr>
                <a:srgbClr val="37C391"/>
              </a:buClr>
              <a:defRPr/>
            </a:pPr>
            <a:r>
              <a:rPr lang="de-DE" dirty="0">
                <a:solidFill>
                  <a:srgbClr val="123250"/>
                </a:solidFill>
                <a:latin typeface="Arial"/>
              </a:rPr>
              <a:t>Finanzhilfe (60%):          	  700.000 € </a:t>
            </a:r>
          </a:p>
          <a:p>
            <a:pPr marL="4486275" lvl="4" indent="-266700">
              <a:buClr>
                <a:srgbClr val="37C391"/>
              </a:buClr>
              <a:defRPr/>
            </a:pPr>
            <a:r>
              <a:rPr lang="de-DE" dirty="0">
                <a:solidFill>
                  <a:srgbClr val="123250"/>
                </a:solidFill>
                <a:latin typeface="Arial"/>
              </a:rPr>
              <a:t>Eigenanteil Stadt (40%): 	  466.667 €</a:t>
            </a:r>
          </a:p>
          <a:p>
            <a:pPr lvl="3">
              <a:buClr>
                <a:srgbClr val="37C391"/>
              </a:buClr>
              <a:defRPr/>
            </a:pPr>
            <a:endParaRPr lang="de-DE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dirty="0">
                <a:solidFill>
                  <a:srgbClr val="123250"/>
                </a:solidFill>
                <a:latin typeface="Arial"/>
              </a:rPr>
              <a:t>Beschluss Einleitung VU: 		14.12.2023 (22.12.2023)</a:t>
            </a:r>
          </a:p>
          <a:p>
            <a:pPr lvl="2">
              <a:buClr>
                <a:srgbClr val="37C391"/>
              </a:buClr>
              <a:defRPr/>
            </a:pPr>
            <a:endParaRPr lang="de-DE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dirty="0">
                <a:solidFill>
                  <a:srgbClr val="123250"/>
                </a:solidFill>
                <a:latin typeface="Arial"/>
              </a:rPr>
              <a:t>Beteiligung Träger öffentlicher Belange, Eigentümerbefragung</a:t>
            </a:r>
            <a:br>
              <a:rPr lang="de-DE" dirty="0">
                <a:solidFill>
                  <a:srgbClr val="123250"/>
                </a:solidFill>
                <a:latin typeface="Arial"/>
              </a:rPr>
            </a:br>
            <a:endParaRPr lang="de-DE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dirty="0">
                <a:solidFill>
                  <a:srgbClr val="123250"/>
                </a:solidFill>
                <a:latin typeface="Arial"/>
              </a:rPr>
              <a:t>Information der betroffenen Eigentümer am 22.02.2024</a:t>
            </a:r>
          </a:p>
        </p:txBody>
      </p:sp>
      <p:sp>
        <p:nvSpPr>
          <p:cNvPr id="6" name="Datumsplatzhalter 2">
            <a:extLst>
              <a:ext uri="{FF2B5EF4-FFF2-40B4-BE49-F238E27FC236}">
                <a16:creationId xmlns="" xmlns:a16="http://schemas.microsoft.com/office/drawing/2014/main" id="{5E391BBE-9689-9CEA-4644-E232FECE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="" xmlns:a16="http://schemas.microsoft.com/office/drawing/2014/main" id="{68E88132-A4E4-461D-E23C-DF1F7D23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1799250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4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06139" y="891019"/>
            <a:ext cx="10079727" cy="369332"/>
          </a:xfrm>
        </p:spPr>
        <p:txBody>
          <a:bodyPr/>
          <a:lstStyle/>
          <a:p>
            <a:r>
              <a:rPr lang="de-DE" dirty="0"/>
              <a:t>Förderung privater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6346D815-86A1-3E47-7F67-E7DF286775BD}"/>
              </a:ext>
            </a:extLst>
          </p:cNvPr>
          <p:cNvSpPr txBox="1">
            <a:spLocks/>
          </p:cNvSpPr>
          <p:nvPr/>
        </p:nvSpPr>
        <p:spPr bwMode="gray">
          <a:xfrm>
            <a:off x="306140" y="1620000"/>
            <a:ext cx="10080625" cy="4278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43056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043056" rtl="0" eaLnBrk="1" latinLnBrk="0" hangingPunct="1">
              <a:spcBef>
                <a:spcPts val="4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Modernisierungsmaßnahmen – Erhöhte steuerliche Abschreibungsmöglichkeiten (EStG)</a:t>
            </a:r>
          </a:p>
          <a:p>
            <a:endParaRPr lang="de-DE" dirty="0"/>
          </a:p>
          <a:p>
            <a:pPr lvl="2">
              <a:buClr>
                <a:srgbClr val="37C391"/>
              </a:buClr>
              <a:defRPr/>
            </a:pPr>
            <a:r>
              <a:rPr lang="de-DE" b="1" dirty="0">
                <a:solidFill>
                  <a:schemeClr val="accent2"/>
                </a:solidFill>
                <a:latin typeface="Arial"/>
              </a:rPr>
              <a:t>§ 7 h EStG (bei vermieteten Wohnungen / Gebäuden):</a:t>
            </a:r>
            <a:r>
              <a:rPr lang="de-DE" dirty="0">
                <a:solidFill>
                  <a:srgbClr val="123250"/>
                </a:solidFill>
                <a:latin typeface="Arial"/>
              </a:rPr>
              <a:t/>
            </a:r>
            <a:br>
              <a:rPr lang="de-DE" dirty="0">
                <a:solidFill>
                  <a:srgbClr val="123250"/>
                </a:solidFill>
                <a:latin typeface="Arial"/>
              </a:rPr>
            </a:br>
            <a:r>
              <a:rPr lang="de-DE" dirty="0">
                <a:solidFill>
                  <a:srgbClr val="123250"/>
                </a:solidFill>
                <a:latin typeface="Arial"/>
              </a:rPr>
              <a:t>Im Jahr der Herstellung und in den folgenden 7 Jahren jeweils bis zu 9% und in den folgenden 4 Jahren bis zu 7% der Herstellungskosten für Modernisierungs- und Instandsetzungsmaßnahmen </a:t>
            </a:r>
            <a:r>
              <a:rPr lang="de-DE" dirty="0" err="1">
                <a:solidFill>
                  <a:srgbClr val="123250"/>
                </a:solidFill>
                <a:latin typeface="Arial"/>
              </a:rPr>
              <a:t>i.S.d</a:t>
            </a:r>
            <a:r>
              <a:rPr lang="de-DE" dirty="0">
                <a:solidFill>
                  <a:srgbClr val="123250"/>
                </a:solidFill>
                <a:latin typeface="Arial"/>
              </a:rPr>
              <a:t>. § 177 BauGB </a:t>
            </a:r>
            <a:br>
              <a:rPr lang="de-DE" dirty="0">
                <a:solidFill>
                  <a:srgbClr val="123250"/>
                </a:solidFill>
                <a:latin typeface="Arial"/>
              </a:rPr>
            </a:br>
            <a:endParaRPr lang="de-DE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b="1" dirty="0">
                <a:solidFill>
                  <a:schemeClr val="accent2"/>
                </a:solidFill>
                <a:latin typeface="Arial"/>
              </a:rPr>
              <a:t>§ 10 f EStG (bei Eigennutzung):</a:t>
            </a:r>
            <a:r>
              <a:rPr lang="de-DE" dirty="0">
                <a:solidFill>
                  <a:srgbClr val="123250"/>
                </a:solidFill>
                <a:latin typeface="Arial"/>
              </a:rPr>
              <a:t/>
            </a:r>
            <a:br>
              <a:rPr lang="de-DE" dirty="0">
                <a:solidFill>
                  <a:srgbClr val="123250"/>
                </a:solidFill>
                <a:latin typeface="Arial"/>
              </a:rPr>
            </a:br>
            <a:r>
              <a:rPr lang="de-DE" dirty="0">
                <a:solidFill>
                  <a:srgbClr val="123250"/>
                </a:solidFill>
                <a:latin typeface="Arial"/>
              </a:rPr>
              <a:t>Im Jahr der Herstellung und in den folgenden 9 Kalenderjahren jeweils bis zu 9% der bescheinigten Sanierungskosten</a:t>
            </a:r>
          </a:p>
          <a:p>
            <a:pPr lvl="2">
              <a:buClr>
                <a:srgbClr val="37C391"/>
              </a:buClr>
              <a:defRPr/>
            </a:pPr>
            <a:endParaRPr lang="de-DE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endParaRPr lang="de-DE" dirty="0">
              <a:solidFill>
                <a:srgbClr val="123250"/>
              </a:solidFill>
              <a:latin typeface="Arial"/>
            </a:endParaRPr>
          </a:p>
          <a:p>
            <a:pPr marL="0" lvl="2" indent="0">
              <a:buClr>
                <a:srgbClr val="37C391"/>
              </a:buClr>
              <a:buNone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1232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Auf Antrag Ausstellung einer Bescheinigung zur Vorlage bei der Finanzbehörde.</a:t>
            </a:r>
            <a:endParaRPr lang="de-DE" kern="0" dirty="0">
              <a:solidFill>
                <a:srgbClr val="123250"/>
              </a:solidFill>
              <a:latin typeface="Arial"/>
              <a:cs typeface="Arial"/>
              <a:sym typeface="Arial"/>
            </a:endParaRPr>
          </a:p>
          <a:p>
            <a:pPr marL="0" lvl="2" indent="0">
              <a:buClr>
                <a:srgbClr val="37C391"/>
              </a:buClr>
              <a:buNone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1232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Diese Bescheinigung wird von der Stadt ausgestellt.</a:t>
            </a:r>
          </a:p>
          <a:p>
            <a:pPr marL="0" lvl="2" indent="0">
              <a:buClr>
                <a:srgbClr val="37C391"/>
              </a:buClr>
              <a:buNone/>
              <a:defRPr/>
            </a:pPr>
            <a:endParaRPr lang="de-DE" dirty="0">
              <a:solidFill>
                <a:srgbClr val="123250"/>
              </a:solidFill>
              <a:latin typeface="Arial"/>
            </a:endParaRPr>
          </a:p>
        </p:txBody>
      </p:sp>
      <p:sp>
        <p:nvSpPr>
          <p:cNvPr id="12" name="Datumsplatzhalter 2">
            <a:extLst>
              <a:ext uri="{FF2B5EF4-FFF2-40B4-BE49-F238E27FC236}">
                <a16:creationId xmlns="" xmlns:a16="http://schemas.microsoft.com/office/drawing/2014/main" id="{2EBEDB05-12D2-B0D3-3638-EBF80950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3" name="Fußzeilenplatzhalter 3">
            <a:extLst>
              <a:ext uri="{FF2B5EF4-FFF2-40B4-BE49-F238E27FC236}">
                <a16:creationId xmlns="" xmlns:a16="http://schemas.microsoft.com/office/drawing/2014/main" id="{6D4C8377-0F7F-FC13-1E46-91B6B60E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818E721C-A6EE-C6D0-AFED-D583716674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138" y="6444927"/>
            <a:ext cx="10079727" cy="6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17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8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42840" y="909603"/>
            <a:ext cx="10079727" cy="369332"/>
          </a:xfrm>
        </p:spPr>
        <p:txBody>
          <a:bodyPr/>
          <a:lstStyle/>
          <a:p>
            <a:r>
              <a:rPr lang="de-DE" dirty="0"/>
              <a:t>Förderung privater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9A0307D4-D61A-D4F5-84E2-24887361D5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6346D815-86A1-3E47-7F67-E7DF286775BD}"/>
              </a:ext>
            </a:extLst>
          </p:cNvPr>
          <p:cNvSpPr txBox="1">
            <a:spLocks/>
          </p:cNvSpPr>
          <p:nvPr/>
        </p:nvSpPr>
        <p:spPr bwMode="gray">
          <a:xfrm>
            <a:off x="450156" y="2013689"/>
            <a:ext cx="100806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43056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043056" rtl="0" eaLnBrk="1" latinLnBrk="0" hangingPunct="1">
              <a:spcBef>
                <a:spcPts val="4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Private Ordnungsmaßnahmen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="" xmlns:a16="http://schemas.microsoft.com/office/drawing/2014/main" id="{FFF2480E-4AF4-252E-FA87-6258D101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="" xmlns:a16="http://schemas.microsoft.com/office/drawing/2014/main" id="{B63526FF-4CE1-BE5C-7083-51523832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="" xmlns:a16="http://schemas.microsoft.com/office/drawing/2014/main" id="{E5134B12-9343-3FE8-0804-50242FBF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80" y="2700511"/>
            <a:ext cx="6890692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214313" indent="-214313">
              <a:spcBef>
                <a:spcPct val="50000"/>
              </a:spcBef>
              <a:buClr>
                <a:srgbClr val="37C391"/>
              </a:buClr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latin typeface="+mn-lt"/>
                <a:cs typeface="Arial" panose="020B0604020202020204" pitchFamily="34" charset="0"/>
              </a:rPr>
              <a:t>Eine Kostenübernahme des Abbruches auf der Grundlage eines Städtebaulichen  Vertrages zwischen Eigentümer und Stadt erfolgt bis zu 80% der Kosten.</a:t>
            </a:r>
            <a:br>
              <a:rPr lang="de-DE" altLang="de-DE" sz="1800" dirty="0">
                <a:latin typeface="+mn-lt"/>
                <a:cs typeface="Arial" panose="020B0604020202020204" pitchFamily="34" charset="0"/>
              </a:rPr>
            </a:br>
            <a:endParaRPr lang="de-DE" altLang="de-DE" sz="1800" dirty="0">
              <a:latin typeface="+mn-lt"/>
              <a:cs typeface="Arial" panose="020B0604020202020204" pitchFamily="34" charset="0"/>
            </a:endParaRPr>
          </a:p>
          <a:p>
            <a:pPr marL="214313" indent="-214313">
              <a:spcBef>
                <a:spcPct val="50000"/>
              </a:spcBef>
              <a:buClr>
                <a:srgbClr val="37C391"/>
              </a:buClr>
              <a:buFont typeface="Wingdings" panose="05000000000000000000" pitchFamily="2" charset="2"/>
              <a:buChar char="§"/>
              <a:defRPr/>
            </a:pPr>
            <a:r>
              <a:rPr lang="de-DE" altLang="de-DE" sz="1800" b="1" dirty="0">
                <a:latin typeface="+mn-lt"/>
                <a:cs typeface="Arial" panose="020B0604020202020204" pitchFamily="34" charset="0"/>
              </a:rPr>
              <a:t>Obergrenze der Kostenerstattung</a:t>
            </a:r>
            <a:r>
              <a:rPr lang="de-DE" altLang="de-DE" sz="1800" dirty="0">
                <a:latin typeface="+mn-lt"/>
                <a:cs typeface="Arial" panose="020B0604020202020204" pitchFamily="34" charset="0"/>
              </a:rPr>
              <a:t>:  25.000,-- €</a:t>
            </a:r>
            <a:br>
              <a:rPr lang="de-DE" altLang="de-DE" sz="1800" dirty="0">
                <a:latin typeface="+mn-lt"/>
                <a:cs typeface="Arial" panose="020B0604020202020204" pitchFamily="34" charset="0"/>
              </a:rPr>
            </a:br>
            <a:r>
              <a:rPr kumimoji="1" lang="de-DE" altLang="de-DE" sz="1800" b="1" dirty="0">
                <a:latin typeface="+mn-lt"/>
                <a:cs typeface="Arial" panose="020B0604020202020204" pitchFamily="34" charset="0"/>
              </a:rPr>
              <a:t/>
            </a:r>
            <a:br>
              <a:rPr kumimoji="1" lang="de-DE" altLang="de-DE" sz="1800" b="1" dirty="0">
                <a:latin typeface="+mn-lt"/>
                <a:cs typeface="Arial" panose="020B0604020202020204" pitchFamily="34" charset="0"/>
              </a:rPr>
            </a:br>
            <a:r>
              <a:rPr kumimoji="1" lang="de-DE" altLang="de-DE" sz="1800" dirty="0"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1" lang="de-DE" altLang="de-DE" sz="1800" dirty="0">
                <a:latin typeface="+mn-lt"/>
                <a:cs typeface="Arial" panose="020B0604020202020204" pitchFamily="34" charset="0"/>
              </a:rPr>
              <a:t>davon Eigenanteil Stadt = 40%; Zuschuss Bund/Land = 60 %</a:t>
            </a:r>
            <a:endParaRPr kumimoji="1" lang="de-DE" altLang="de-DE" sz="1800" b="1" dirty="0"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37C391"/>
              </a:buClr>
            </a:pPr>
            <a:endParaRPr kumimoji="1" lang="de-DE" altLang="de-DE" sz="1200" dirty="0"/>
          </a:p>
        </p:txBody>
      </p:sp>
    </p:spTree>
    <p:extLst>
      <p:ext uri="{BB962C8B-B14F-4D97-AF65-F5344CB8AC3E}">
        <p14:creationId xmlns:p14="http://schemas.microsoft.com/office/powerpoint/2010/main" val="1514554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42840" y="909603"/>
            <a:ext cx="10079727" cy="369332"/>
          </a:xfrm>
        </p:spPr>
        <p:txBody>
          <a:bodyPr/>
          <a:lstStyle/>
          <a:p>
            <a:r>
              <a:rPr lang="de-DE" dirty="0"/>
              <a:t>Förderung privater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9A0307D4-D61A-D4F5-84E2-24887361D5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6346D815-86A1-3E47-7F67-E7DF286775BD}"/>
              </a:ext>
            </a:extLst>
          </p:cNvPr>
          <p:cNvSpPr txBox="1">
            <a:spLocks/>
          </p:cNvSpPr>
          <p:nvPr/>
        </p:nvSpPr>
        <p:spPr bwMode="gray">
          <a:xfrm>
            <a:off x="450156" y="1656376"/>
            <a:ext cx="1008062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43056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043056" rtl="0" eaLnBrk="1" latinLnBrk="0" hangingPunct="1">
              <a:spcBef>
                <a:spcPts val="4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Private Modernisierungen - Obergrenze der Förderung 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="" xmlns:a16="http://schemas.microsoft.com/office/drawing/2014/main" id="{FFF2480E-4AF4-252E-FA87-6258D101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="" xmlns:a16="http://schemas.microsoft.com/office/drawing/2014/main" id="{B63526FF-4CE1-BE5C-7083-51523832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9251FD4C-2607-7834-512D-170271B841E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42840" y="2321466"/>
            <a:ext cx="9396348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43056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043056" rtl="0" eaLnBrk="1" latinLnBrk="0" hangingPunct="1">
              <a:spcBef>
                <a:spcPts val="4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lvl="1" indent="3572"/>
            <a:r>
              <a:rPr lang="de-DE" altLang="de-DE" sz="1800" b="1" dirty="0">
                <a:cs typeface="Tahoma" panose="020B0604030504040204" pitchFamily="34" charset="0"/>
              </a:rPr>
              <a:t>30 %</a:t>
            </a:r>
            <a:r>
              <a:rPr lang="de-DE" altLang="de-DE" sz="1800" dirty="0">
                <a:cs typeface="Tahoma" panose="020B0604030504040204" pitchFamily="34" charset="0"/>
              </a:rPr>
              <a:t> 	der förderfähigen Aufwendungen für private und gewerbliche Gebäude, deren</a:t>
            </a:r>
            <a:br>
              <a:rPr lang="de-DE" altLang="de-DE" sz="1800" dirty="0">
                <a:cs typeface="Tahoma" panose="020B0604030504040204" pitchFamily="34" charset="0"/>
              </a:rPr>
            </a:br>
            <a:r>
              <a:rPr lang="de-DE" altLang="de-DE" sz="1800" dirty="0">
                <a:cs typeface="Tahoma" panose="020B0604030504040204" pitchFamily="34" charset="0"/>
              </a:rPr>
              <a:t>	Modernisierung und Instandsetzung aus städtebaulicher Sicht vordringlich ist.  </a:t>
            </a:r>
          </a:p>
          <a:p>
            <a:pPr marL="142875" lvl="1" indent="3572"/>
            <a:r>
              <a:rPr lang="de-DE" altLang="de-DE" sz="1800" b="1" dirty="0">
                <a:cs typeface="Tahoma" panose="020B0604030504040204" pitchFamily="34" charset="0"/>
              </a:rPr>
              <a:t>35 %</a:t>
            </a:r>
            <a:r>
              <a:rPr lang="de-DE" altLang="de-DE" sz="1800" dirty="0">
                <a:cs typeface="Tahoma" panose="020B0604030504040204" pitchFamily="34" charset="0"/>
              </a:rPr>
              <a:t> 	für private und gewerbliche Gebäude von besonderer städtebaulicher</a:t>
            </a:r>
            <a:br>
              <a:rPr lang="de-DE" altLang="de-DE" sz="1800" dirty="0">
                <a:cs typeface="Tahoma" panose="020B0604030504040204" pitchFamily="34" charset="0"/>
              </a:rPr>
            </a:br>
            <a:r>
              <a:rPr lang="de-DE" altLang="de-DE" sz="1800" dirty="0">
                <a:cs typeface="Tahoma" panose="020B0604030504040204" pitchFamily="34" charset="0"/>
              </a:rPr>
              <a:t>	geschichtlicher oder künstlerischer Bedeutung. (z. B. Denkmalschutz)</a:t>
            </a:r>
          </a:p>
          <a:p>
            <a:pPr marL="142875" lvl="1" indent="3572"/>
            <a:endParaRPr lang="de-DE" altLang="de-DE" sz="1800" dirty="0">
              <a:cs typeface="Tahoma" panose="020B0604030504040204" pitchFamily="34" charset="0"/>
            </a:endParaRPr>
          </a:p>
          <a:p>
            <a:pPr marL="142875" lvl="1" indent="3572"/>
            <a:r>
              <a:rPr lang="de-DE" altLang="de-DE" sz="1800" b="1" dirty="0">
                <a:cs typeface="Tahoma" panose="020B0604030504040204" pitchFamily="34" charset="0"/>
              </a:rPr>
              <a:t>25.000,-- €</a:t>
            </a:r>
            <a:r>
              <a:rPr lang="de-DE" altLang="de-DE" sz="1800" dirty="0">
                <a:cs typeface="Tahoma" panose="020B0604030504040204" pitchFamily="34" charset="0"/>
              </a:rPr>
              <a:t> 	für private und gewerbliche Gebäude</a:t>
            </a:r>
            <a:br>
              <a:rPr lang="de-DE" altLang="de-DE" sz="1800" dirty="0">
                <a:cs typeface="Tahoma" panose="020B0604030504040204" pitchFamily="34" charset="0"/>
              </a:rPr>
            </a:br>
            <a:r>
              <a:rPr lang="de-DE" altLang="de-DE" sz="1800" i="1" dirty="0">
                <a:cs typeface="Tahoma" panose="020B0604030504040204" pitchFamily="34" charset="0"/>
                <a:sym typeface="Wingdings" panose="05000000000000000000" pitchFamily="2" charset="2"/>
              </a:rPr>
              <a:t/>
            </a:r>
            <a:br>
              <a:rPr lang="de-DE" altLang="de-DE" sz="1800" i="1" dirty="0">
                <a:cs typeface="Tahoma" panose="020B0604030504040204" pitchFamily="34" charset="0"/>
                <a:sym typeface="Wingdings" panose="05000000000000000000" pitchFamily="2" charset="2"/>
              </a:rPr>
            </a:br>
            <a:r>
              <a:rPr lang="de-DE" altLang="de-DE" sz="1800" b="1" dirty="0">
                <a:cs typeface="Tahoma" panose="020B0604030504040204" pitchFamily="34" charset="0"/>
                <a:sym typeface="Wingdings" panose="05000000000000000000" pitchFamily="2" charset="2"/>
              </a:rPr>
              <a:t>30</a:t>
            </a:r>
            <a:r>
              <a:rPr lang="de-DE" altLang="de-DE" sz="1800" b="1" dirty="0">
                <a:cs typeface="Tahoma" panose="020B0604030504040204" pitchFamily="34" charset="0"/>
              </a:rPr>
              <a:t>.000,-- € 	</a:t>
            </a:r>
            <a:r>
              <a:rPr lang="de-DE" altLang="de-DE" sz="1800" dirty="0">
                <a:cs typeface="Tahoma" panose="020B0604030504040204" pitchFamily="34" charset="0"/>
              </a:rPr>
              <a:t>für private und gewerbliche Gebäude von besonderer städtebaulicher, 			geschichtlicher oder künstlerischer Bedeutung (Denkmalschutz)</a:t>
            </a:r>
            <a:br>
              <a:rPr lang="de-DE" altLang="de-DE" sz="1800" dirty="0">
                <a:cs typeface="Tahoma" panose="020B0604030504040204" pitchFamily="34" charset="0"/>
              </a:rPr>
            </a:br>
            <a:endParaRPr lang="de-DE" altLang="de-DE" sz="1800" i="1" dirty="0"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142875" lvl="1">
              <a:buClr>
                <a:srgbClr val="37C391"/>
              </a:buClr>
            </a:pPr>
            <a:r>
              <a:rPr lang="de-DE" altLang="de-DE" sz="1800" i="1" dirty="0">
                <a:cs typeface="Tahoma" panose="020B0604030504040204" pitchFamily="34" charset="0"/>
                <a:sym typeface="Wingdings" panose="05000000000000000000" pitchFamily="2" charset="2"/>
              </a:rPr>
              <a:t>  </a:t>
            </a:r>
            <a:r>
              <a:rPr lang="de-DE" altLang="de-DE" sz="1800" dirty="0">
                <a:cs typeface="Tahoma" panose="020B0604030504040204" pitchFamily="34" charset="0"/>
                <a:sym typeface="Wingdings" panose="05000000000000000000" pitchFamily="2" charset="2"/>
              </a:rPr>
              <a:t>davon Eigenanteil Stadt = 40%  - Zuschuss Bund/Land = 60%</a:t>
            </a:r>
            <a:endParaRPr lang="de-DE" altLang="de-DE" sz="1800" dirty="0">
              <a:cs typeface="Tahoma" panose="020B0604030504040204" pitchFamily="34" charset="0"/>
            </a:endParaRPr>
          </a:p>
          <a:p>
            <a:pPr marL="142875" lvl="1" indent="3572"/>
            <a:endParaRPr lang="de-DE" altLang="de-DE" b="1" dirty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20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6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42840" y="909603"/>
            <a:ext cx="10079727" cy="369332"/>
          </a:xfrm>
        </p:spPr>
        <p:txBody>
          <a:bodyPr/>
          <a:lstStyle/>
          <a:p>
            <a:r>
              <a:rPr lang="de-DE" dirty="0"/>
              <a:t>Förderung privater Eigentümer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9A0307D4-D61A-D4F5-84E2-24887361D5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Datumsplatzhalter 2">
            <a:extLst>
              <a:ext uri="{FF2B5EF4-FFF2-40B4-BE49-F238E27FC236}">
                <a16:creationId xmlns="" xmlns:a16="http://schemas.microsoft.com/office/drawing/2014/main" id="{FFF2480E-4AF4-252E-FA87-6258D101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="" xmlns:a16="http://schemas.microsoft.com/office/drawing/2014/main" id="{B63526FF-4CE1-BE5C-7083-51523832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ADA493A9-98AB-0FB5-F766-CE1A9FD77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270" y="2340471"/>
            <a:ext cx="9550958" cy="26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449263" eaLnBrk="0" fontAlgn="base" hangingPunct="0">
              <a:lnSpc>
                <a:spcPts val="44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prstClr val="black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Wichtiger Hinweis:</a:t>
            </a:r>
          </a:p>
          <a:p>
            <a:pPr defTabSz="449263" eaLnBrk="0" fontAlgn="base" hangingPunct="0">
              <a:lnSpc>
                <a:spcPts val="44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="1" dirty="0">
                <a:solidFill>
                  <a:prstClr val="black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Vor Beginn einer privaten Maßnahme muss eine Vereinbarung mit der Stadt abgeschlossen werden!</a:t>
            </a:r>
          </a:p>
          <a:p>
            <a:pPr defTabSz="449263" eaLnBrk="0" fontAlgn="base" hangingPunct="0">
              <a:lnSpc>
                <a:spcPts val="4400"/>
              </a:lnSpc>
              <a:spcBef>
                <a:spcPct val="50000"/>
              </a:spcBef>
              <a:spcAft>
                <a:spcPct val="0"/>
              </a:spcAft>
            </a:pPr>
            <a:endParaRPr lang="de-DE" altLang="de-DE" sz="2000" b="1" dirty="0">
              <a:solidFill>
                <a:prstClr val="black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68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9F789FF7-DEDC-47BB-ACFC-396588E03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704" y="2694469"/>
            <a:ext cx="1599798" cy="1727524"/>
          </a:xfrm>
        </p:spPr>
        <p:txBody>
          <a:bodyPr/>
          <a:lstStyle/>
          <a:p>
            <a:r>
              <a:rPr lang="de-DE" dirty="0"/>
              <a:t>07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B3F47B9C-52EF-457E-AD80-FFA12A286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0055" y="3701647"/>
            <a:ext cx="7247025" cy="503856"/>
          </a:xfrm>
        </p:spPr>
        <p:txBody>
          <a:bodyPr/>
          <a:lstStyle/>
          <a:p>
            <a:r>
              <a:rPr lang="de-DE" dirty="0"/>
              <a:t>Weiteres Vorgehen</a:t>
            </a:r>
          </a:p>
        </p:txBody>
      </p:sp>
    </p:spTree>
    <p:extLst>
      <p:ext uri="{BB962C8B-B14F-4D97-AF65-F5344CB8AC3E}">
        <p14:creationId xmlns:p14="http://schemas.microsoft.com/office/powerpoint/2010/main" val="2370778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0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342840" y="909603"/>
            <a:ext cx="10079727" cy="369332"/>
          </a:xfrm>
        </p:spPr>
        <p:txBody>
          <a:bodyPr/>
          <a:lstStyle/>
          <a:p>
            <a:r>
              <a:rPr lang="de-DE" dirty="0"/>
              <a:t>Weiteres Vorgehen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9A0307D4-D61A-D4F5-84E2-24887361D5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Datumsplatzhalter 2">
            <a:extLst>
              <a:ext uri="{FF2B5EF4-FFF2-40B4-BE49-F238E27FC236}">
                <a16:creationId xmlns="" xmlns:a16="http://schemas.microsoft.com/office/drawing/2014/main" id="{FFF2480E-4AF4-252E-FA87-6258D101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="" xmlns:a16="http://schemas.microsoft.com/office/drawing/2014/main" id="{B63526FF-4CE1-BE5C-7083-51523832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  <p:sp>
        <p:nvSpPr>
          <p:cNvPr id="2" name="Text Box 13">
            <a:extLst>
              <a:ext uri="{FF2B5EF4-FFF2-40B4-BE49-F238E27FC236}">
                <a16:creationId xmlns="" xmlns:a16="http://schemas.microsoft.com/office/drawing/2014/main" id="{4C3B626E-7DF3-ACAD-1086-2045D97DD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9" y="1476375"/>
            <a:ext cx="8352928" cy="419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ct val="50000"/>
              </a:spcBef>
              <a:buClr>
                <a:srgbClr val="37C391"/>
              </a:buClr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chemeClr val="tx1"/>
                </a:solidFill>
                <a:cs typeface="Arial" panose="020B0604020202020204" pitchFamily="34" charset="0"/>
              </a:rPr>
              <a:t>Beschlussfassungen</a:t>
            </a: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 des Gemeinderates</a:t>
            </a:r>
          </a:p>
          <a:p>
            <a:pPr marL="742950" lvl="1" indent="-285750">
              <a:lnSpc>
                <a:spcPct val="150000"/>
              </a:lnSpc>
              <a:spcBef>
                <a:spcPct val="50000"/>
              </a:spcBef>
              <a:buClr>
                <a:srgbClr val="37C391"/>
              </a:buClr>
              <a:buFont typeface="Courier New" panose="02070309020205020404" pitchFamily="49" charset="0"/>
              <a:buChar char="o"/>
              <a:defRPr/>
            </a:pP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Sanierungssatzung mit Abgrenzungsplan</a:t>
            </a:r>
          </a:p>
          <a:p>
            <a:pPr marL="742950" lvl="1" indent="-285750">
              <a:lnSpc>
                <a:spcPct val="150000"/>
              </a:lnSpc>
              <a:spcBef>
                <a:spcPct val="50000"/>
              </a:spcBef>
              <a:buClr>
                <a:srgbClr val="37C391"/>
              </a:buClr>
              <a:buFont typeface="Courier New" panose="02070309020205020404" pitchFamily="49" charset="0"/>
              <a:buChar char="o"/>
              <a:defRPr/>
            </a:pP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Durchführungszeitraum der Sanierung</a:t>
            </a:r>
          </a:p>
          <a:p>
            <a:pPr marL="742950" lvl="1" indent="-285750">
              <a:lnSpc>
                <a:spcPct val="150000"/>
              </a:lnSpc>
              <a:spcBef>
                <a:spcPct val="50000"/>
              </a:spcBef>
              <a:buClr>
                <a:srgbClr val="37C391"/>
              </a:buClr>
              <a:buFont typeface="Courier New" panose="02070309020205020404" pitchFamily="49" charset="0"/>
              <a:buChar char="o"/>
              <a:defRPr/>
            </a:pP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Förderrichtlinien  </a:t>
            </a:r>
          </a:p>
          <a:p>
            <a:pPr marL="285750" lvl="0" indent="-285750">
              <a:lnSpc>
                <a:spcPct val="150000"/>
              </a:lnSpc>
              <a:spcBef>
                <a:spcPct val="50000"/>
              </a:spcBef>
              <a:buClr>
                <a:srgbClr val="37C391"/>
              </a:buClr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chemeClr val="tx1"/>
                </a:solidFill>
                <a:cs typeface="Arial" panose="020B0604020202020204" pitchFamily="34" charset="0"/>
              </a:rPr>
              <a:t>Öffentliche</a:t>
            </a: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chemeClr val="tx1"/>
                </a:solidFill>
                <a:cs typeface="Arial" panose="020B0604020202020204" pitchFamily="34" charset="0"/>
              </a:rPr>
              <a:t>Bekanntmachung</a:t>
            </a: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 der Satzung</a:t>
            </a:r>
          </a:p>
          <a:p>
            <a:pPr marL="285750" lvl="0" indent="-285750">
              <a:lnSpc>
                <a:spcPct val="150000"/>
              </a:lnSpc>
              <a:spcBef>
                <a:spcPct val="50000"/>
              </a:spcBef>
              <a:buClr>
                <a:srgbClr val="37C391"/>
              </a:buClr>
              <a:buFont typeface="Wingdings" panose="05000000000000000000" pitchFamily="2" charset="2"/>
              <a:buChar char="§"/>
              <a:defRPr/>
            </a:pP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Beantragung der Eintragung des </a:t>
            </a:r>
            <a:r>
              <a:rPr lang="de-DE" sz="1800" b="1" dirty="0">
                <a:solidFill>
                  <a:schemeClr val="tx1"/>
                </a:solidFill>
                <a:cs typeface="Arial" panose="020B0604020202020204" pitchFamily="34" charset="0"/>
              </a:rPr>
              <a:t>Sanierungsvermerks</a:t>
            </a: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 beim Grundbuchamt </a:t>
            </a:r>
            <a:b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(§ 143 Abs. 2 BauGB) </a:t>
            </a:r>
          </a:p>
          <a:p>
            <a:pPr marL="285750" lvl="0" indent="-285750">
              <a:lnSpc>
                <a:spcPct val="150000"/>
              </a:lnSpc>
              <a:spcBef>
                <a:spcPct val="50000"/>
              </a:spcBef>
              <a:buClr>
                <a:srgbClr val="37C391"/>
              </a:buClr>
              <a:buFont typeface="Wingdings" panose="05000000000000000000" pitchFamily="2" charset="2"/>
              <a:buChar char="§"/>
              <a:defRPr/>
            </a:pPr>
            <a:r>
              <a:rPr lang="de-DE" sz="1800" b="1" dirty="0">
                <a:solidFill>
                  <a:schemeClr val="tx1"/>
                </a:solidFill>
                <a:cs typeface="Arial" panose="020B0604020202020204" pitchFamily="34" charset="0"/>
              </a:rPr>
              <a:t>Versand</a:t>
            </a:r>
            <a:r>
              <a:rPr lang="de-DE" sz="1800" dirty="0">
                <a:solidFill>
                  <a:schemeClr val="tx1"/>
                </a:solidFill>
                <a:cs typeface="Arial" panose="020B0604020202020204" pitchFamily="34" charset="0"/>
              </a:rPr>
              <a:t> des Berichts und der Satzung an das RP-Freiburg</a:t>
            </a:r>
          </a:p>
        </p:txBody>
      </p:sp>
    </p:spTree>
    <p:extLst>
      <p:ext uri="{BB962C8B-B14F-4D97-AF65-F5344CB8AC3E}">
        <p14:creationId xmlns:p14="http://schemas.microsoft.com/office/powerpoint/2010/main" val="3944677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0">
            <a:extLst>
              <a:ext uri="{FF2B5EF4-FFF2-40B4-BE49-F238E27FC236}">
                <a16:creationId xmlns="" xmlns:a16="http://schemas.microsoft.com/office/drawing/2014/main" id="{924FEE76-138E-EBD4-C760-44AC4AA93F05}"/>
              </a:ext>
            </a:extLst>
          </p:cNvPr>
          <p:cNvSpPr txBox="1">
            <a:spLocks/>
          </p:cNvSpPr>
          <p:nvPr/>
        </p:nvSpPr>
        <p:spPr>
          <a:xfrm>
            <a:off x="5562600" y="1619250"/>
            <a:ext cx="5184576" cy="3831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indent="0">
              <a:spcBef>
                <a:spcPts val="1800"/>
              </a:spcBef>
              <a:buFont typeface="Arial" panose="020B0604020202020204" pitchFamily="34" charset="0"/>
              <a:buNone/>
              <a:defRPr sz="1800" b="1"/>
            </a:lvl1pPr>
            <a:lvl2pPr marL="0" indent="0">
              <a:spcBef>
                <a:spcPts val="120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180000" indent="-1800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360000" indent="-180000">
              <a:spcBef>
                <a:spcPts val="4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>
                <a:solidFill>
                  <a:schemeClr val="accent1"/>
                </a:solidFill>
              </a:defRPr>
            </a:lvl4pPr>
            <a:lvl5pPr marL="540000" indent="-180000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accent1"/>
                </a:solidFill>
              </a:defRPr>
            </a:lvl5pPr>
            <a:lvl6pPr marL="2868404" indent="-260764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89932" indent="-260764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911460" indent="-260764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432988" indent="-260764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r>
              <a:rPr lang="de-DE" altLang="de-DE" dirty="0"/>
              <a:t>LBBW Immobilien </a:t>
            </a:r>
          </a:p>
          <a:p>
            <a:r>
              <a:rPr lang="de-DE" altLang="de-DE" dirty="0"/>
              <a:t>Kommunalentwicklung GmbH</a:t>
            </a:r>
          </a:p>
          <a:p>
            <a:r>
              <a:rPr lang="de-DE" altLang="de-DE" dirty="0"/>
              <a:t>Eisenbahnstraße 66</a:t>
            </a:r>
          </a:p>
          <a:p>
            <a:r>
              <a:rPr lang="de-DE" altLang="de-DE" dirty="0"/>
              <a:t>79098 Freiburg i. </a:t>
            </a:r>
            <a:r>
              <a:rPr lang="de-DE" altLang="de-DE" dirty="0" err="1"/>
              <a:t>Brsg</a:t>
            </a:r>
            <a:r>
              <a:rPr lang="de-DE" altLang="de-DE" dirty="0"/>
              <a:t>.</a:t>
            </a:r>
          </a:p>
          <a:p>
            <a:endParaRPr lang="de-DE" altLang="de-DE" dirty="0"/>
          </a:p>
          <a:p>
            <a:r>
              <a:rPr lang="de-DE" altLang="de-DE" b="0" dirty="0"/>
              <a:t>Ihre Ansprechpartnerinnen:</a:t>
            </a:r>
          </a:p>
          <a:p>
            <a:r>
              <a:rPr lang="de-DE" altLang="de-DE" b="0" dirty="0"/>
              <a:t>Andrea Gaede, Projektleiterin</a:t>
            </a:r>
            <a:endParaRPr lang="de-DE" altLang="de-DE" sz="1600" b="0" dirty="0"/>
          </a:p>
          <a:p>
            <a:r>
              <a:rPr lang="de-DE" altLang="de-DE" b="0" dirty="0"/>
              <a:t>Irina Horn, Dipl. Ing. Stadtplanerin</a:t>
            </a:r>
          </a:p>
        </p:txBody>
      </p:sp>
    </p:spTree>
    <p:extLst>
      <p:ext uri="{BB962C8B-B14F-4D97-AF65-F5344CB8AC3E}">
        <p14:creationId xmlns:p14="http://schemas.microsoft.com/office/powerpoint/2010/main" val="7291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="" xmlns:a16="http://schemas.microsoft.com/office/drawing/2014/main" id="{3CCD7BD5-3A5E-FF0C-0986-5070C2A7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39" y="521687"/>
            <a:ext cx="10079727" cy="738664"/>
          </a:xfrm>
        </p:spPr>
        <p:txBody>
          <a:bodyPr/>
          <a:lstStyle/>
          <a:p>
            <a:r>
              <a:rPr lang="de-DE" dirty="0"/>
              <a:t>Was sind „Vorbereitende Untersuchungen“?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C90568F7-CB51-BC72-B5D2-ACF626BF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t>5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="" xmlns:a16="http://schemas.microsoft.com/office/drawing/2014/main" id="{CE7CCBAD-CB8C-D0EA-EDDD-626CDFED0D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="" xmlns:a16="http://schemas.microsoft.com/office/drawing/2014/main" id="{FEE297B4-0CC7-27A1-C615-BEA6D6554DD6}"/>
              </a:ext>
            </a:extLst>
          </p:cNvPr>
          <p:cNvSpPr txBox="1">
            <a:spLocks/>
          </p:cNvSpPr>
          <p:nvPr/>
        </p:nvSpPr>
        <p:spPr bwMode="gray">
          <a:xfrm>
            <a:off x="342391" y="1908423"/>
            <a:ext cx="10080625" cy="4186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43056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043056" rtl="0" eaLnBrk="1" latinLnBrk="0" hangingPunct="1">
              <a:spcBef>
                <a:spcPts val="4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37C391"/>
              </a:buClr>
              <a:defRPr/>
            </a:pPr>
            <a:r>
              <a:rPr lang="de-DE" sz="1800" dirty="0">
                <a:solidFill>
                  <a:srgbClr val="123250"/>
                </a:solidFill>
                <a:latin typeface="Arial"/>
              </a:rPr>
              <a:t>Ablauf im </a:t>
            </a:r>
            <a:r>
              <a:rPr lang="de-DE" sz="1800" b="1" dirty="0">
                <a:solidFill>
                  <a:schemeClr val="accent2"/>
                </a:solidFill>
                <a:latin typeface="Arial"/>
              </a:rPr>
              <a:t>Baugesetzbuch</a:t>
            </a:r>
            <a:r>
              <a:rPr lang="de-DE" sz="1800" dirty="0">
                <a:solidFill>
                  <a:srgbClr val="123250"/>
                </a:solidFill>
                <a:latin typeface="Arial"/>
              </a:rPr>
              <a:t> festgelegt.</a:t>
            </a:r>
          </a:p>
          <a:p>
            <a:pPr lvl="2">
              <a:buClr>
                <a:srgbClr val="37C391"/>
              </a:buClr>
              <a:defRPr/>
            </a:pPr>
            <a:endParaRPr lang="de-DE" sz="1800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sz="1800" dirty="0">
                <a:solidFill>
                  <a:srgbClr val="123250"/>
                </a:solidFill>
                <a:latin typeface="Arial"/>
              </a:rPr>
              <a:t>Vor dem Gemeinderatsbeschluss zur Festlegung eines Sanierungsgebiets </a:t>
            </a:r>
            <a:r>
              <a:rPr lang="de-DE" sz="1800" b="1" dirty="0">
                <a:solidFill>
                  <a:schemeClr val="accent2"/>
                </a:solidFill>
                <a:latin typeface="Arial"/>
              </a:rPr>
              <a:t>muss</a:t>
            </a:r>
            <a:r>
              <a:rPr lang="de-DE" sz="1800" b="1" dirty="0">
                <a:solidFill>
                  <a:srgbClr val="123250"/>
                </a:solidFill>
                <a:latin typeface="Arial"/>
              </a:rPr>
              <a:t> </a:t>
            </a:r>
            <a:r>
              <a:rPr lang="de-DE" sz="1800" dirty="0">
                <a:solidFill>
                  <a:srgbClr val="123250"/>
                </a:solidFill>
                <a:latin typeface="Arial"/>
              </a:rPr>
              <a:t>die Stadt Vorbereitende Untersuchungen durchführen.</a:t>
            </a:r>
          </a:p>
          <a:p>
            <a:pPr lvl="2">
              <a:buClr>
                <a:srgbClr val="37C391"/>
              </a:buClr>
              <a:defRPr/>
            </a:pPr>
            <a:endParaRPr lang="de-DE" sz="1800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sz="1800" b="1" dirty="0">
                <a:solidFill>
                  <a:schemeClr val="accent2"/>
                </a:solidFill>
                <a:latin typeface="Arial"/>
              </a:rPr>
              <a:t>Ziele: </a:t>
            </a:r>
            <a:r>
              <a:rPr lang="de-DE" sz="1800" dirty="0">
                <a:solidFill>
                  <a:srgbClr val="123250"/>
                </a:solidFill>
                <a:latin typeface="Arial"/>
              </a:rPr>
              <a:t>Beurteilungsgrundlagen gewinnen über </a:t>
            </a:r>
            <a:br>
              <a:rPr lang="de-DE" sz="1800" dirty="0">
                <a:solidFill>
                  <a:srgbClr val="123250"/>
                </a:solidFill>
                <a:latin typeface="Arial"/>
              </a:rPr>
            </a:br>
            <a:r>
              <a:rPr lang="de-DE" sz="1800" dirty="0">
                <a:solidFill>
                  <a:srgbClr val="123250"/>
                </a:solidFill>
                <a:latin typeface="Arial"/>
              </a:rPr>
              <a:t>- die Notwendigkeit der Sanierung,</a:t>
            </a:r>
            <a:br>
              <a:rPr lang="de-DE" sz="1800" dirty="0">
                <a:solidFill>
                  <a:srgbClr val="123250"/>
                </a:solidFill>
                <a:latin typeface="Arial"/>
              </a:rPr>
            </a:br>
            <a:r>
              <a:rPr lang="de-DE" sz="1800" dirty="0">
                <a:solidFill>
                  <a:srgbClr val="123250"/>
                </a:solidFill>
                <a:latin typeface="Arial"/>
              </a:rPr>
              <a:t>- die sozialen, strukturellen und städtebaulichen Verhältnisse und Zusammenhänge,</a:t>
            </a:r>
            <a:br>
              <a:rPr lang="de-DE" sz="1800" dirty="0">
                <a:solidFill>
                  <a:srgbClr val="123250"/>
                </a:solidFill>
                <a:latin typeface="Arial"/>
              </a:rPr>
            </a:br>
            <a:r>
              <a:rPr lang="de-DE" sz="1800" dirty="0">
                <a:solidFill>
                  <a:srgbClr val="123250"/>
                </a:solidFill>
                <a:latin typeface="Arial"/>
              </a:rPr>
              <a:t>- die anzustrebenden allgemeinen Ziele und die Durchführbarkeit der Sanierung im Allgemeinen.</a:t>
            </a:r>
          </a:p>
          <a:p>
            <a:pPr lvl="2">
              <a:buClr>
                <a:srgbClr val="37C391"/>
              </a:buClr>
              <a:defRPr/>
            </a:pPr>
            <a:endParaRPr lang="de-DE" sz="1800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sz="1800" b="1" dirty="0">
                <a:solidFill>
                  <a:schemeClr val="accent2"/>
                </a:solidFill>
                <a:latin typeface="Arial"/>
              </a:rPr>
              <a:t>Beteiligung</a:t>
            </a:r>
            <a:r>
              <a:rPr lang="de-DE" sz="1800" dirty="0">
                <a:solidFill>
                  <a:srgbClr val="123250"/>
                </a:solidFill>
                <a:latin typeface="Arial"/>
              </a:rPr>
              <a:t> von Eigentümern, Mietern und Pächtern ist gesetzlich vorgeschrieben, diese sind zur Auskunft verpflichtet.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37C391"/>
              </a:buClr>
              <a:buSzPct val="80000"/>
              <a:tabLst>
                <a:tab pos="765175" algn="l"/>
                <a:tab pos="1617663" algn="l"/>
              </a:tabLst>
              <a:defRPr/>
            </a:pPr>
            <a:endParaRPr kumimoji="1" lang="de-DE" sz="1600" b="0" dirty="0">
              <a:solidFill>
                <a:srgbClr val="123250"/>
              </a:solidFill>
              <a:latin typeface="Arial" panose="020B0604020202020204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Datumsplatzhalter 2">
            <a:extLst>
              <a:ext uri="{FF2B5EF4-FFF2-40B4-BE49-F238E27FC236}">
                <a16:creationId xmlns="" xmlns:a16="http://schemas.microsoft.com/office/drawing/2014/main" id="{96C5C42C-02D0-AB8B-B167-CE7F3984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="" xmlns:a16="http://schemas.microsoft.com/office/drawing/2014/main" id="{45924237-54B9-6E9E-1AC0-5958F65B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121879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="" xmlns:a16="http://schemas.microsoft.com/office/drawing/2014/main" id="{3CCD7BD5-3A5E-FF0C-0986-5070C2A7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39" y="891019"/>
            <a:ext cx="10079727" cy="369332"/>
          </a:xfrm>
        </p:spPr>
        <p:txBody>
          <a:bodyPr/>
          <a:lstStyle/>
          <a:p>
            <a:r>
              <a:rPr lang="de-DE" dirty="0"/>
              <a:t>Inhalt der „Vorbereitende Untersuchungen“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C90568F7-CB51-BC72-B5D2-ACF626BF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t>6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="" xmlns:a16="http://schemas.microsoft.com/office/drawing/2014/main" id="{CE7CCBAD-CB8C-D0EA-EDDD-626CDFED0D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3">
            <a:extLst>
              <a:ext uri="{FF2B5EF4-FFF2-40B4-BE49-F238E27FC236}">
                <a16:creationId xmlns="" xmlns:a16="http://schemas.microsoft.com/office/drawing/2014/main" id="{FEE297B4-0CC7-27A1-C615-BEA6D6554DD6}"/>
              </a:ext>
            </a:extLst>
          </p:cNvPr>
          <p:cNvSpPr txBox="1">
            <a:spLocks/>
          </p:cNvSpPr>
          <p:nvPr/>
        </p:nvSpPr>
        <p:spPr bwMode="gray">
          <a:xfrm>
            <a:off x="306139" y="2354441"/>
            <a:ext cx="10080625" cy="3786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043056" rtl="0" eaLnBrk="1" latinLnBrk="0" hangingPunct="1">
              <a:spcBef>
                <a:spcPts val="18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043056" rtl="0" eaLnBrk="1" latinLnBrk="0" hangingPunct="1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043056" rtl="0" eaLnBrk="1" latinLnBrk="0" hangingPunct="1">
              <a:spcBef>
                <a:spcPts val="4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43056" rtl="0" eaLnBrk="1" latinLnBrk="0" hangingPunct="1"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Clr>
                <a:srgbClr val="37C391"/>
              </a:buClr>
              <a:defRPr/>
            </a:pPr>
            <a:r>
              <a:rPr lang="de-DE" sz="1800" b="1" dirty="0">
                <a:solidFill>
                  <a:schemeClr val="accent2"/>
                </a:solidFill>
                <a:latin typeface="Arial"/>
              </a:rPr>
              <a:t>Beteiligung der betroffenen Eigentümer: </a:t>
            </a:r>
            <a:r>
              <a:rPr lang="de-DE" sz="1800" dirty="0">
                <a:solidFill>
                  <a:srgbClr val="123250"/>
                </a:solidFill>
                <a:latin typeface="Arial"/>
              </a:rPr>
              <a:t>Fragebogenaktion und Informationsveranstaltung</a:t>
            </a:r>
          </a:p>
          <a:p>
            <a:pPr lvl="2">
              <a:buClr>
                <a:srgbClr val="37C391"/>
              </a:buClr>
              <a:defRPr/>
            </a:pPr>
            <a:endParaRPr lang="de-DE" sz="1800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sz="1800" dirty="0">
                <a:solidFill>
                  <a:srgbClr val="123250"/>
                </a:solidFill>
                <a:latin typeface="Arial"/>
              </a:rPr>
              <a:t>Des Weiteren: Beteiligung der </a:t>
            </a:r>
            <a:r>
              <a:rPr lang="de-DE" sz="1800" b="1" dirty="0">
                <a:solidFill>
                  <a:schemeClr val="accent2"/>
                </a:solidFill>
                <a:latin typeface="Arial"/>
              </a:rPr>
              <a:t>Träger öffentlicher Belange</a:t>
            </a:r>
          </a:p>
          <a:p>
            <a:pPr lvl="2">
              <a:buClr>
                <a:srgbClr val="37C391"/>
              </a:buClr>
              <a:defRPr/>
            </a:pPr>
            <a:endParaRPr lang="de-DE" sz="1800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sz="1800" dirty="0">
                <a:solidFill>
                  <a:srgbClr val="123250"/>
                </a:solidFill>
                <a:latin typeface="Arial"/>
              </a:rPr>
              <a:t>Planerische Bestandsaufnahme – vom ISEK abgeleitet: Formulierung von </a:t>
            </a:r>
            <a:r>
              <a:rPr lang="de-DE" sz="1800" b="1" dirty="0">
                <a:solidFill>
                  <a:schemeClr val="accent2"/>
                </a:solidFill>
                <a:latin typeface="Arial"/>
              </a:rPr>
              <a:t>Sanierungszielen</a:t>
            </a:r>
            <a:r>
              <a:rPr lang="de-DE" sz="1800" dirty="0">
                <a:solidFill>
                  <a:srgbClr val="123250"/>
                </a:solidFill>
                <a:latin typeface="Arial"/>
              </a:rPr>
              <a:t> </a:t>
            </a:r>
            <a:br>
              <a:rPr lang="de-DE" sz="1800" dirty="0">
                <a:solidFill>
                  <a:srgbClr val="123250"/>
                </a:solidFill>
                <a:latin typeface="Arial"/>
              </a:rPr>
            </a:br>
            <a:r>
              <a:rPr lang="de-DE" sz="1800" dirty="0">
                <a:solidFill>
                  <a:srgbClr val="123250"/>
                </a:solidFill>
                <a:latin typeface="Arial"/>
              </a:rPr>
              <a:t>und Maßnahmen</a:t>
            </a:r>
          </a:p>
          <a:p>
            <a:pPr lvl="2">
              <a:buClr>
                <a:srgbClr val="37C391"/>
              </a:buClr>
              <a:defRPr/>
            </a:pPr>
            <a:endParaRPr lang="de-DE" sz="1800" dirty="0">
              <a:solidFill>
                <a:srgbClr val="123250"/>
              </a:solidFill>
              <a:latin typeface="Arial"/>
            </a:endParaRPr>
          </a:p>
          <a:p>
            <a:pPr lvl="2">
              <a:buClr>
                <a:srgbClr val="37C391"/>
              </a:buClr>
              <a:defRPr/>
            </a:pPr>
            <a:r>
              <a:rPr lang="de-DE" sz="1800" dirty="0">
                <a:solidFill>
                  <a:srgbClr val="123250"/>
                </a:solidFill>
                <a:latin typeface="Arial"/>
              </a:rPr>
              <a:t>Erstellung eines </a:t>
            </a:r>
            <a:r>
              <a:rPr lang="de-DE" sz="1800" b="1" dirty="0">
                <a:solidFill>
                  <a:schemeClr val="accent2"/>
                </a:solidFill>
                <a:latin typeface="Arial"/>
              </a:rPr>
              <a:t>Neuordnungskonzepts</a:t>
            </a:r>
            <a:r>
              <a:rPr lang="de-DE" sz="1800" dirty="0">
                <a:solidFill>
                  <a:srgbClr val="123250"/>
                </a:solidFill>
                <a:latin typeface="Arial"/>
              </a:rPr>
              <a:t> und einer </a:t>
            </a:r>
            <a:r>
              <a:rPr lang="de-DE" sz="1800" b="1" dirty="0">
                <a:solidFill>
                  <a:schemeClr val="accent2"/>
                </a:solidFill>
                <a:latin typeface="Arial"/>
              </a:rPr>
              <a:t>Kosten- und Finanzierungsübersicht</a:t>
            </a:r>
          </a:p>
          <a:p>
            <a:pPr lvl="2">
              <a:buClr>
                <a:srgbClr val="37C391"/>
              </a:buClr>
              <a:defRPr/>
            </a:pPr>
            <a:endParaRPr lang="de-DE" sz="1800" dirty="0">
              <a:solidFill>
                <a:srgbClr val="123250"/>
              </a:solidFill>
              <a:latin typeface="Arial"/>
            </a:endParaRPr>
          </a:p>
          <a:p>
            <a:pPr marL="0" lvl="2" indent="0">
              <a:buClr>
                <a:srgbClr val="37C391"/>
              </a:buClr>
              <a:buNone/>
              <a:defRPr/>
            </a:pPr>
            <a:r>
              <a:rPr lang="de-DE" sz="1800" dirty="0">
                <a:solidFill>
                  <a:srgbClr val="123250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de-DE" sz="1800" dirty="0">
                <a:solidFill>
                  <a:srgbClr val="123250"/>
                </a:solidFill>
                <a:latin typeface="Arial"/>
              </a:rPr>
              <a:t>Gemeinderatsbeschluss: Förmliche Festlegung des Sanierungsgebiets als </a:t>
            </a:r>
            <a:r>
              <a:rPr lang="de-DE" sz="1800" b="1" dirty="0">
                <a:solidFill>
                  <a:schemeClr val="accent2"/>
                </a:solidFill>
                <a:latin typeface="Arial"/>
              </a:rPr>
              <a:t>Satzung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37C391"/>
              </a:buClr>
              <a:buSzPct val="80000"/>
              <a:tabLst>
                <a:tab pos="765175" algn="l"/>
                <a:tab pos="1617663" algn="l"/>
              </a:tabLst>
              <a:defRPr/>
            </a:pPr>
            <a:endParaRPr kumimoji="1" lang="de-DE" sz="1600" b="0" dirty="0">
              <a:solidFill>
                <a:srgbClr val="123250"/>
              </a:solidFill>
              <a:latin typeface="Arial" panose="020B0604020202020204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Datumsplatzhalter 2">
            <a:extLst>
              <a:ext uri="{FF2B5EF4-FFF2-40B4-BE49-F238E27FC236}">
                <a16:creationId xmlns="" xmlns:a16="http://schemas.microsoft.com/office/drawing/2014/main" id="{96C5C42C-02D0-AB8B-B167-CE7F3984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="" xmlns:a16="http://schemas.microsoft.com/office/drawing/2014/main" id="{45924237-54B9-6E9E-1AC0-5958F65B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389787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9F789FF7-DEDC-47BB-ACFC-396588E03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0704" y="2694469"/>
            <a:ext cx="1599798" cy="1727524"/>
          </a:xfrm>
        </p:spPr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B3F47B9C-52EF-457E-AD80-FFA12A2862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0055" y="3197791"/>
            <a:ext cx="7247025" cy="1007712"/>
          </a:xfrm>
        </p:spPr>
        <p:txBody>
          <a:bodyPr/>
          <a:lstStyle/>
          <a:p>
            <a:r>
              <a:rPr lang="de-DE" dirty="0"/>
              <a:t>Ergebnisse der </a:t>
            </a:r>
            <a:br>
              <a:rPr lang="de-DE" dirty="0"/>
            </a:br>
            <a:r>
              <a:rPr lang="de-DE" dirty="0"/>
              <a:t>Vorbereitenden Untersuchung</a:t>
            </a:r>
          </a:p>
        </p:txBody>
      </p:sp>
    </p:spTree>
    <p:extLst>
      <p:ext uri="{BB962C8B-B14F-4D97-AF65-F5344CB8AC3E}">
        <p14:creationId xmlns:p14="http://schemas.microsoft.com/office/powerpoint/2010/main" val="1772239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2004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Bestandsaufnahme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562600" y="1620000"/>
            <a:ext cx="4824165" cy="553998"/>
          </a:xfrm>
        </p:spPr>
        <p:txBody>
          <a:bodyPr/>
          <a:lstStyle/>
          <a:p>
            <a:r>
              <a:rPr lang="de-DE" dirty="0"/>
              <a:t>Übersicht über die bisherigen Sanierungsgebiete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Picture 2" descr="20220613_Kenzingen_ISEK">
            <a:extLst>
              <a:ext uri="{FF2B5EF4-FFF2-40B4-BE49-F238E27FC236}">
                <a16:creationId xmlns="" xmlns:a16="http://schemas.microsoft.com/office/drawing/2014/main" id="{7DFD1B29-CB47-0ABE-8FAC-CD722973C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t="1764" r="15361"/>
          <a:stretch/>
        </p:blipFill>
        <p:spPr bwMode="auto">
          <a:xfrm>
            <a:off x="295349" y="1619250"/>
            <a:ext cx="4835451" cy="5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20220613_Kenzingen_ISEK">
            <a:extLst>
              <a:ext uri="{FF2B5EF4-FFF2-40B4-BE49-F238E27FC236}">
                <a16:creationId xmlns="" xmlns:a16="http://schemas.microsoft.com/office/drawing/2014/main" id="{DA6808C8-A097-0CA5-7408-72A7F4EE2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9"/>
          <a:stretch/>
        </p:blipFill>
        <p:spPr bwMode="auto">
          <a:xfrm>
            <a:off x="5607608" y="6329587"/>
            <a:ext cx="250227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20220613_Kenzingen_ISEK">
            <a:extLst>
              <a:ext uri="{FF2B5EF4-FFF2-40B4-BE49-F238E27FC236}">
                <a16:creationId xmlns="" xmlns:a16="http://schemas.microsoft.com/office/drawing/2014/main" id="{3B94815A-875E-15BC-932F-16B0965E5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r="48959"/>
          <a:stretch/>
        </p:blipFill>
        <p:spPr bwMode="auto">
          <a:xfrm>
            <a:off x="5579203" y="5507875"/>
            <a:ext cx="25922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umsplatzhalter 2">
            <a:extLst>
              <a:ext uri="{FF2B5EF4-FFF2-40B4-BE49-F238E27FC236}">
                <a16:creationId xmlns="" xmlns:a16="http://schemas.microsoft.com/office/drawing/2014/main" id="{A602E713-638F-6221-F86F-4D2247BA5D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="" xmlns:a16="http://schemas.microsoft.com/office/drawing/2014/main" id="{8C66B25D-68BB-B4FB-947C-25A20DFE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1974875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think-cell Folie" r:id="rId6" imgW="276" imgH="275" progId="TCLayout.ActiveDocument.1">
                  <p:embed/>
                </p:oleObj>
              </mc:Choice>
              <mc:Fallback>
                <p:oleObj name="think-cell Folie" r:id="rId6" imgW="276" imgH="275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</a:pPr>
            <a:endParaRPr lang="de-DE" sz="2400" b="1" dirty="0" err="1">
              <a:solidFill>
                <a:schemeClr val="accent1"/>
              </a:solidFill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Bestandsaufnahme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618C-4501-47D8-A435-AE7FFFDE376A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2" descr="20220613_Kenzingen_ISEK">
            <a:extLst>
              <a:ext uri="{FF2B5EF4-FFF2-40B4-BE49-F238E27FC236}">
                <a16:creationId xmlns="" xmlns:a16="http://schemas.microsoft.com/office/drawing/2014/main" id="{0F9823E1-67D7-F6D2-7248-0D78FBE64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1" y="1619250"/>
            <a:ext cx="7024695" cy="5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0220613_Kenzingen_ISEK">
            <a:extLst>
              <a:ext uri="{FF2B5EF4-FFF2-40B4-BE49-F238E27FC236}">
                <a16:creationId xmlns="" xmlns:a16="http://schemas.microsoft.com/office/drawing/2014/main" id="{297B755D-83FD-DA16-F17B-9CF582D39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6" r="74228" b="5613"/>
          <a:stretch/>
        </p:blipFill>
        <p:spPr bwMode="auto">
          <a:xfrm>
            <a:off x="7646535" y="5665014"/>
            <a:ext cx="129614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578948" y="1619250"/>
            <a:ext cx="2806871" cy="276999"/>
          </a:xfrm>
        </p:spPr>
        <p:txBody>
          <a:bodyPr/>
          <a:lstStyle/>
          <a:p>
            <a:r>
              <a:rPr lang="de-DE" dirty="0"/>
              <a:t>Erdgeschossnutzungen</a:t>
            </a:r>
          </a:p>
        </p:txBody>
      </p:sp>
      <p:pic>
        <p:nvPicPr>
          <p:cNvPr id="8" name="Picture 6" descr="20220613_Kenzingen_ISEK">
            <a:extLst>
              <a:ext uri="{FF2B5EF4-FFF2-40B4-BE49-F238E27FC236}">
                <a16:creationId xmlns="" xmlns:a16="http://schemas.microsoft.com/office/drawing/2014/main" id="{1AE52CB3-0D2F-D072-1174-E99A2648F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7" t="22876" r="37169" b="5613"/>
          <a:stretch/>
        </p:blipFill>
        <p:spPr bwMode="auto">
          <a:xfrm>
            <a:off x="7646535" y="6169070"/>
            <a:ext cx="136815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20220613_Kenzingen_ISEK">
            <a:extLst>
              <a:ext uri="{FF2B5EF4-FFF2-40B4-BE49-F238E27FC236}">
                <a16:creationId xmlns="" xmlns:a16="http://schemas.microsoft.com/office/drawing/2014/main" id="{1C5EB185-9C40-FCFC-9C66-D0D6F10B7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9" t="22876" r="1375" b="5613"/>
          <a:stretch/>
        </p:blipFill>
        <p:spPr bwMode="auto">
          <a:xfrm>
            <a:off x="7574527" y="6673126"/>
            <a:ext cx="144016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umsplatzhalter 2">
            <a:extLst>
              <a:ext uri="{FF2B5EF4-FFF2-40B4-BE49-F238E27FC236}">
                <a16:creationId xmlns="" xmlns:a16="http://schemas.microsoft.com/office/drawing/2014/main" id="{E9340E12-40A3-89B0-6098-8CBA9D7E3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5349" y="7265474"/>
            <a:ext cx="577081" cy="138499"/>
          </a:xfrm>
        </p:spPr>
        <p:txBody>
          <a:bodyPr/>
          <a:lstStyle/>
          <a:p>
            <a:r>
              <a:rPr lang="de-DE" dirty="0"/>
              <a:t>18.04.2024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="" xmlns:a16="http://schemas.microsoft.com/office/drawing/2014/main" id="{B92201D5-7D23-1838-5B90-94C047FD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220" y="7265474"/>
            <a:ext cx="8712968" cy="138499"/>
          </a:xfrm>
        </p:spPr>
        <p:txBody>
          <a:bodyPr/>
          <a:lstStyle/>
          <a:p>
            <a:r>
              <a:rPr lang="de-DE" dirty="0"/>
              <a:t>´Gemeinderat Stadt Kenzingen</a:t>
            </a:r>
          </a:p>
        </p:txBody>
      </p:sp>
    </p:spTree>
    <p:extLst>
      <p:ext uri="{BB962C8B-B14F-4D97-AF65-F5344CB8AC3E}">
        <p14:creationId xmlns:p14="http://schemas.microsoft.com/office/powerpoint/2010/main" val="19412896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muB0g3ReSJrW5IHFeRq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mmuB0g3ReSJrW5IHFeRq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3OMoxcR0Kz2QD7Ic_eJ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KyFD4RQwuEQN7FniMwK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DnXSBzRQyT_XQYn9LjT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DnXSBzRQyT_XQYn9LjT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DnXSBzRQyT_XQYn9LjT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4plGIJSRONSl_52Lbow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pCc4XbUTu6egXTMUZtei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pCc4XbUTu6egXTMUZtei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nDbOZQSYWYwNO.BZmGY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PiQAgLQcG2StJIMctLN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rFKbnqSfS_NSzCUghYB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rFKbnqSfS_NSzCUghYB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umQ9fFSr6rRvSXvF4Nj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rFKbnqSfS_NSzCUghYB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rFKbnqSfS_NSzCUghYB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rFKbnqSfS_NSzCUghYB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rFKbnqSfS_NSzCUghYB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umQ9fFSr6rRvSXvF4N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rFKbnqSfS_NSzCUghYB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rFKbnqSfS_NSzCUghYB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bDxJtBTQaOKNtVREJ5u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tCRMkMTCW4Pi5tVUeetA"/>
</p:tagLst>
</file>

<file path=ppt/theme/theme1.xml><?xml version="1.0" encoding="utf-8"?>
<a:theme xmlns:a="http://schemas.openxmlformats.org/drawingml/2006/main" name="LBBW Immobilien">
  <a:themeElements>
    <a:clrScheme name="Benutzerdefiniert 58">
      <a:dk1>
        <a:srgbClr val="123250"/>
      </a:dk1>
      <a:lt1>
        <a:srgbClr val="FFFFFF"/>
      </a:lt1>
      <a:dk2>
        <a:srgbClr val="123250"/>
      </a:dk2>
      <a:lt2>
        <a:srgbClr val="FFFFFF"/>
      </a:lt2>
      <a:accent1>
        <a:srgbClr val="123250"/>
      </a:accent1>
      <a:accent2>
        <a:srgbClr val="37C391"/>
      </a:accent2>
      <a:accent3>
        <a:srgbClr val="4D657C"/>
      </a:accent3>
      <a:accent4>
        <a:srgbClr val="C4CCD3"/>
      </a:accent4>
      <a:accent5>
        <a:srgbClr val="8999A8"/>
      </a:accent5>
      <a:accent6>
        <a:srgbClr val="9CE1C9"/>
      </a:accent6>
      <a:hlink>
        <a:srgbClr val="554696"/>
      </a:hlink>
      <a:folHlink>
        <a:srgbClr val="EB4B50"/>
      </a:folHlink>
    </a:clrScheme>
    <a:fontScheme name="Benutzerdefiniert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>
          <a:spcBef>
            <a:spcPts val="600"/>
          </a:spcBef>
          <a:buClr>
            <a:schemeClr val="accent2"/>
          </a:buClr>
          <a:buFont typeface="Arial" panose="020B0604020202020204" pitchFamily="34" charset="0"/>
          <a:buChar char="•"/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indent="-180000">
          <a:spcBef>
            <a:spcPts val="600"/>
          </a:spcBef>
          <a:buClr>
            <a:schemeClr val="accent2"/>
          </a:buClr>
          <a:buFont typeface="Arial" panose="020B0604020202020204" pitchFamily="34" charset="0"/>
          <a:buChar char="•"/>
          <a:defRPr sz="1600" dirty="0" err="1" smtClean="0">
            <a:solidFill>
              <a:schemeClr val="accent1"/>
            </a:solidFill>
          </a:defRPr>
        </a:defPPr>
      </a:lstStyle>
    </a:txDef>
  </a:objectDefaults>
  <a:extraClrSchemeLst/>
  <a:custClrLst>
    <a:custClr>
      <a:srgbClr val="19AAD2"/>
    </a:custClr>
    <a:custClr>
      <a:srgbClr val="C3AAD2"/>
    </a:custClr>
    <a:custClr>
      <a:srgbClr val="554696"/>
    </a:custClr>
    <a:custClr>
      <a:srgbClr val="F0825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EB4B50"/>
    </a:custClr>
    <a:custClr>
      <a:srgbClr val="53BFDD"/>
    </a:custClr>
    <a:custClr>
      <a:srgbClr val="D2BFDD"/>
    </a:custClr>
    <a:custClr>
      <a:srgbClr val="8074B0"/>
    </a:custClr>
    <a:custClr>
      <a:srgbClr val="F4A18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D719"/>
    </a:custClr>
    <a:custClr>
      <a:srgbClr val="8CD4E9"/>
    </a:custClr>
    <a:custClr>
      <a:srgbClr val="E1D4E9"/>
    </a:custClr>
    <a:custClr>
      <a:srgbClr val="AAA3CB"/>
    </a:custClr>
    <a:custClr>
      <a:srgbClr val="F8C1A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37C391"/>
    </a:custClr>
  </a:custClrLst>
  <a:extLst>
    <a:ext uri="{05A4C25C-085E-4340-85A3-A5531E510DB2}">
      <thm15:themeFamily xmlns:thm15="http://schemas.microsoft.com/office/thememl/2012/main" name="Präsentation2" id="{00C7FDCF-7594-48AE-BA27-B56F32DE1259}" vid="{6D7DF9E1-79ED-4331-B900-2FFEF87785D3}"/>
    </a:ext>
  </a:extLst>
</a:theme>
</file>

<file path=ppt/theme/theme2.xml><?xml version="1.0" encoding="utf-8"?>
<a:theme xmlns:a="http://schemas.openxmlformats.org/drawingml/2006/main" name="Larissa">
  <a:themeElements>
    <a:clrScheme name="LBBW">
      <a:dk1>
        <a:srgbClr val="123250"/>
      </a:dk1>
      <a:lt1>
        <a:srgbClr val="FFFFFF"/>
      </a:lt1>
      <a:dk2>
        <a:srgbClr val="123250"/>
      </a:dk2>
      <a:lt2>
        <a:srgbClr val="FFFFFF"/>
      </a:lt2>
      <a:accent1>
        <a:srgbClr val="123250"/>
      </a:accent1>
      <a:accent2>
        <a:srgbClr val="37C391"/>
      </a:accent2>
      <a:accent3>
        <a:srgbClr val="4D657C"/>
      </a:accent3>
      <a:accent4>
        <a:srgbClr val="C4CCD3"/>
      </a:accent4>
      <a:accent5>
        <a:srgbClr val="8999A8"/>
      </a:accent5>
      <a:accent6>
        <a:srgbClr val="9CE1C9"/>
      </a:accent6>
      <a:hlink>
        <a:srgbClr val="554696"/>
      </a:hlink>
      <a:folHlink>
        <a:srgbClr val="EB4B50"/>
      </a:folHlink>
    </a:clrScheme>
    <a:fontScheme name="Benutzerdefiniert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BBW">
      <a:dk1>
        <a:srgbClr val="123250"/>
      </a:dk1>
      <a:lt1>
        <a:srgbClr val="FFFFFF"/>
      </a:lt1>
      <a:dk2>
        <a:srgbClr val="123250"/>
      </a:dk2>
      <a:lt2>
        <a:srgbClr val="FFFFFF"/>
      </a:lt2>
      <a:accent1>
        <a:srgbClr val="123250"/>
      </a:accent1>
      <a:accent2>
        <a:srgbClr val="37C391"/>
      </a:accent2>
      <a:accent3>
        <a:srgbClr val="4D657C"/>
      </a:accent3>
      <a:accent4>
        <a:srgbClr val="C4CCD3"/>
      </a:accent4>
      <a:accent5>
        <a:srgbClr val="8999A8"/>
      </a:accent5>
      <a:accent6>
        <a:srgbClr val="9CE1C9"/>
      </a:accent6>
      <a:hlink>
        <a:srgbClr val="554696"/>
      </a:hlink>
      <a:folHlink>
        <a:srgbClr val="EB4B50"/>
      </a:folHlink>
    </a:clrScheme>
    <a:fontScheme name="Benutzerdefiniert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2023 KE Praesentation</Template>
  <TotalTime>0</TotalTime>
  <Words>1355</Words>
  <Application>Microsoft Office PowerPoint</Application>
  <PresentationFormat>Benutzerdefiniert</PresentationFormat>
  <Paragraphs>439</Paragraphs>
  <Slides>46</Slides>
  <Notes>46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7" baseType="lpstr">
      <vt:lpstr>MS Gothic</vt:lpstr>
      <vt:lpstr>Arial</vt:lpstr>
      <vt:lpstr>Calibri</vt:lpstr>
      <vt:lpstr>Courier New</vt:lpstr>
      <vt:lpstr>Lucida Sans Unicode</vt:lpstr>
      <vt:lpstr>Symbol</vt:lpstr>
      <vt:lpstr>Tahoma</vt:lpstr>
      <vt:lpstr>Times New Roman</vt:lpstr>
      <vt:lpstr>Wingdings</vt:lpstr>
      <vt:lpstr>LBBW Immobilien</vt:lpstr>
      <vt:lpstr>think-cell Folie</vt:lpstr>
      <vt:lpstr>Sitzung des Gemeinderates - Satzungsbeschluss</vt:lpstr>
      <vt:lpstr>Agenda</vt:lpstr>
      <vt:lpstr>PowerPoint-Präsentation</vt:lpstr>
      <vt:lpstr>Daten &amp; Fakten</vt:lpstr>
      <vt:lpstr>Was sind „Vorbereitende Untersuchungen“?</vt:lpstr>
      <vt:lpstr>Inhalt der „Vorbereitende Untersuchungen“</vt:lpstr>
      <vt:lpstr>PowerPoint-Präsentation</vt:lpstr>
      <vt:lpstr>Bestandsaufnahme</vt:lpstr>
      <vt:lpstr>Bestandsaufnahme</vt:lpstr>
      <vt:lpstr>Bestandsaufnahme</vt:lpstr>
      <vt:lpstr>Bestandsaufnahme</vt:lpstr>
      <vt:lpstr>Ziele der städtebaulichen Erneuerung</vt:lpstr>
      <vt:lpstr>Ziele der städtebaulichen Erneuerung</vt:lpstr>
      <vt:lpstr>Ziele der städtebaulichen Erneuerung</vt:lpstr>
      <vt:lpstr>Ziele der städtebaulichen Erneuerung</vt:lpstr>
      <vt:lpstr>Ziele der städtebaulichen Erneuerung</vt:lpstr>
      <vt:lpstr>PowerPoint-Präsentation</vt:lpstr>
      <vt:lpstr>PowerPoint-Präsentation</vt:lpstr>
      <vt:lpstr>Beteiligung der Eigentümer</vt:lpstr>
      <vt:lpstr>Beteiligung der Eigentümer</vt:lpstr>
      <vt:lpstr>Beteiligung der Eigentümer</vt:lpstr>
      <vt:lpstr>Beteiligung der Eigentümer</vt:lpstr>
      <vt:lpstr>Beteiligung der Träger öffentlicher Belange (TÖB)</vt:lpstr>
      <vt:lpstr>PowerPoint-Präsentation</vt:lpstr>
      <vt:lpstr>PowerPoint-Präsentation</vt:lpstr>
      <vt:lpstr>PowerPoint-Präsentation</vt:lpstr>
      <vt:lpstr>PowerPoint-Präsentation</vt:lpstr>
      <vt:lpstr>Kosten- und Finanzierungsübersicht</vt:lpstr>
      <vt:lpstr>PowerPoint-Präsentation</vt:lpstr>
      <vt:lpstr>Verfahrenswahl und Satzungsbeschluss</vt:lpstr>
      <vt:lpstr>PowerPoint-Präsentation</vt:lpstr>
      <vt:lpstr>PowerPoint-Präsentation</vt:lpstr>
      <vt:lpstr>PowerPoint-Präsentation</vt:lpstr>
      <vt:lpstr>PowerPoint-Präsentation</vt:lpstr>
      <vt:lpstr>Förderung privater Eigentümer</vt:lpstr>
      <vt:lpstr>Förderung privater Eigentümer</vt:lpstr>
      <vt:lpstr>Förderung privater Eigentümer</vt:lpstr>
      <vt:lpstr>Förderung privater Eigentümer</vt:lpstr>
      <vt:lpstr>Förderung privater Eigentümer</vt:lpstr>
      <vt:lpstr>Förderung privater Eigentümer</vt:lpstr>
      <vt:lpstr>Förderung privater Eigentümer</vt:lpstr>
      <vt:lpstr>Förderung privater Eigentümer</vt:lpstr>
      <vt:lpstr>Förderung privater Eigentümer</vt:lpstr>
      <vt:lpstr>PowerPoint-Präsentation</vt:lpstr>
      <vt:lpstr>Weiteres Vorgehen</vt:lpstr>
      <vt:lpstr>PowerPoint-Präsentation</vt:lpstr>
    </vt:vector>
  </TitlesOfParts>
  <Company>LBBW Immobilien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Horn Irina</dc:creator>
  <dc:description>Optimiert für PowerPoint 2010</dc:description>
  <cp:lastModifiedBy>Mensch</cp:lastModifiedBy>
  <cp:revision>44</cp:revision>
  <cp:lastPrinted>2024-04-19T06:32:38Z</cp:lastPrinted>
  <dcterms:created xsi:type="dcterms:W3CDTF">2024-02-21T10:22:45Z</dcterms:created>
  <dcterms:modified xsi:type="dcterms:W3CDTF">2024-05-21T17:21:16Z</dcterms:modified>
  <cp:category>PowerPoint-Präsentation</cp:category>
</cp:coreProperties>
</file>